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412" r:id="rId2"/>
    <p:sldId id="413" r:id="rId3"/>
    <p:sldId id="414" r:id="rId4"/>
    <p:sldId id="415" r:id="rId5"/>
    <p:sldId id="416" r:id="rId6"/>
    <p:sldId id="417" r:id="rId7"/>
    <p:sldId id="418" r:id="rId8"/>
    <p:sldId id="419" r:id="rId9"/>
    <p:sldId id="420" r:id="rId10"/>
    <p:sldId id="421" r:id="rId11"/>
    <p:sldId id="422" r:id="rId12"/>
    <p:sldId id="423" r:id="rId13"/>
    <p:sldId id="424" r:id="rId14"/>
    <p:sldId id="425" r:id="rId15"/>
    <p:sldId id="426" r:id="rId16"/>
    <p:sldId id="427" r:id="rId17"/>
    <p:sldId id="428" r:id="rId18"/>
    <p:sldId id="429" r:id="rId19"/>
    <p:sldId id="430" r:id="rId20"/>
    <p:sldId id="431" r:id="rId21"/>
    <p:sldId id="432" r:id="rId22"/>
    <p:sldId id="433" r:id="rId23"/>
    <p:sldId id="434" r:id="rId24"/>
    <p:sldId id="435" r:id="rId25"/>
  </p:sldIdLst>
  <p:sldSz cx="9144000" cy="5143500" type="screen16x9"/>
  <p:notesSz cx="6858000" cy="9144000"/>
  <p:embeddedFontLst>
    <p:embeddedFont>
      <p:font typeface="Lato" panose="020F0502020204030203" pitchFamily="34" charset="0"/>
      <p:regular r:id="rId27"/>
      <p:bold r:id="rId28"/>
      <p:italic r:id="rId29"/>
      <p:boldItalic r:id="rId30"/>
    </p:embeddedFont>
    <p:embeddedFont>
      <p:font typeface="Montserrat" panose="00000500000000000000" pitchFamily="2" charset="0"/>
      <p:regular r:id="rId31"/>
      <p:bold r:id="rId32"/>
      <p:italic r:id="rId33"/>
      <p:boldItalic r:id="rId34"/>
    </p:embeddedFont>
    <p:embeddedFont>
      <p:font typeface="Verdana" panose="020B060403050404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093D78-3A62-4602-ABCA-5488C37E66DF}">
  <a:tblStyle styleId="{67093D78-3A62-4602-ABCA-5488C37E66D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774"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cairn.info/revue-grief-2019-2-page-87.htm"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journalducoin.com/lexique/smart-contract/"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www.google.com/search?q=Les+lois+r%C3%A9gissant+les+smarts+contracts+en+france*&amp;oq=Les+lois+r%C3%A9gissant+les+smarts+contracts+en+france*&amp;aqs=chrome..69i57.5734j0j1&amp;sourceid=chrome&amp;ie=UTF-8"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yousign.com/fr-fr/blog/smart-contract"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www.actu-juridique.fr/civil/quelques-reflexions-sur-les-contrats-intelligents-smarts-contracts/"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
        <p:cNvGrpSpPr/>
        <p:nvPr/>
      </p:nvGrpSpPr>
      <p:grpSpPr>
        <a:xfrm>
          <a:off x="0" y="0"/>
          <a:ext cx="0" cy="0"/>
          <a:chOff x="0" y="0"/>
          <a:chExt cx="0" cy="0"/>
        </a:xfrm>
      </p:grpSpPr>
      <p:sp>
        <p:nvSpPr>
          <p:cNvPr id="2028" name="Google Shape;2028;g2082ebb4881_0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 name="Google Shape;2029;g2082ebb4881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0"/>
        <p:cNvGrpSpPr/>
        <p:nvPr/>
      </p:nvGrpSpPr>
      <p:grpSpPr>
        <a:xfrm>
          <a:off x="0" y="0"/>
          <a:ext cx="0" cy="0"/>
          <a:chOff x="0" y="0"/>
          <a:chExt cx="0" cy="0"/>
        </a:xfrm>
      </p:grpSpPr>
      <p:sp>
        <p:nvSpPr>
          <p:cNvPr id="2151" name="Google Shape;2151;g206b2b6ba52_2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2" name="Google Shape;2152;g206b2b6ba52_2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https://www.ibm.com/fr-fr/topics/hyperledger#:~:text=Hyperledger%20Fabric%20est%20une%20plateforme,%C2%AB%20autoris%C3%A9s%20%C2%BB%20(connus).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206b2b6ba52_2_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206b2b6ba52_2_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5"/>
        <p:cNvGrpSpPr/>
        <p:nvPr/>
      </p:nvGrpSpPr>
      <p:grpSpPr>
        <a:xfrm>
          <a:off x="0" y="0"/>
          <a:ext cx="0" cy="0"/>
          <a:chOff x="0" y="0"/>
          <a:chExt cx="0" cy="0"/>
        </a:xfrm>
      </p:grpSpPr>
      <p:sp>
        <p:nvSpPr>
          <p:cNvPr id="2166" name="Google Shape;2166;g206b2b6ba52_2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7" name="Google Shape;2167;g206b2b6ba52_2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https://www.cointribune.com/voici-les-5-plateformes-de-smarts-contracts-les-plus-populaires-en-2021/</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6"/>
        <p:cNvGrpSpPr/>
        <p:nvPr/>
      </p:nvGrpSpPr>
      <p:grpSpPr>
        <a:xfrm>
          <a:off x="0" y="0"/>
          <a:ext cx="0" cy="0"/>
          <a:chOff x="0" y="0"/>
          <a:chExt cx="0" cy="0"/>
        </a:xfrm>
      </p:grpSpPr>
      <p:sp>
        <p:nvSpPr>
          <p:cNvPr id="2197" name="Google Shape;2197;g206b2b6ba52_2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8" name="Google Shape;2198;g206b2b6ba52_2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3"/>
        <p:cNvGrpSpPr/>
        <p:nvPr/>
      </p:nvGrpSpPr>
      <p:grpSpPr>
        <a:xfrm>
          <a:off x="0" y="0"/>
          <a:ext cx="0" cy="0"/>
          <a:chOff x="0" y="0"/>
          <a:chExt cx="0" cy="0"/>
        </a:xfrm>
      </p:grpSpPr>
      <p:sp>
        <p:nvSpPr>
          <p:cNvPr id="2204" name="Google Shape;2204;g206b2b6ba52_2_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5" name="Google Shape;2205;g206b2b6ba52_2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0"/>
        <p:cNvGrpSpPr/>
        <p:nvPr/>
      </p:nvGrpSpPr>
      <p:grpSpPr>
        <a:xfrm>
          <a:off x="0" y="0"/>
          <a:ext cx="0" cy="0"/>
          <a:chOff x="0" y="0"/>
          <a:chExt cx="0" cy="0"/>
        </a:xfrm>
      </p:grpSpPr>
      <p:sp>
        <p:nvSpPr>
          <p:cNvPr id="2211" name="Google Shape;2211;g206b2b6ba52_2_5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2" name="Google Shape;2212;g206b2b6ba52_2_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9"/>
        <p:cNvGrpSpPr/>
        <p:nvPr/>
      </p:nvGrpSpPr>
      <p:grpSpPr>
        <a:xfrm>
          <a:off x="0" y="0"/>
          <a:ext cx="0" cy="0"/>
          <a:chOff x="0" y="0"/>
          <a:chExt cx="0" cy="0"/>
        </a:xfrm>
      </p:grpSpPr>
      <p:sp>
        <p:nvSpPr>
          <p:cNvPr id="2250" name="Google Shape;2250;g189564241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1" name="Google Shape;2251;g189564241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6"/>
        <p:cNvGrpSpPr/>
        <p:nvPr/>
      </p:nvGrpSpPr>
      <p:grpSpPr>
        <a:xfrm>
          <a:off x="0" y="0"/>
          <a:ext cx="0" cy="0"/>
          <a:chOff x="0" y="0"/>
          <a:chExt cx="0" cy="0"/>
        </a:xfrm>
      </p:grpSpPr>
      <p:sp>
        <p:nvSpPr>
          <p:cNvPr id="2257" name="Google Shape;2257;g1895642413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8" name="Google Shape;2258;g1895642413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3"/>
        <p:cNvGrpSpPr/>
        <p:nvPr/>
      </p:nvGrpSpPr>
      <p:grpSpPr>
        <a:xfrm>
          <a:off x="0" y="0"/>
          <a:ext cx="0" cy="0"/>
          <a:chOff x="0" y="0"/>
          <a:chExt cx="0" cy="0"/>
        </a:xfrm>
      </p:grpSpPr>
      <p:sp>
        <p:nvSpPr>
          <p:cNvPr id="2264" name="Google Shape;2264;g1895642413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5" name="Google Shape;2265;g1895642413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0"/>
        <p:cNvGrpSpPr/>
        <p:nvPr/>
      </p:nvGrpSpPr>
      <p:grpSpPr>
        <a:xfrm>
          <a:off x="0" y="0"/>
          <a:ext cx="0" cy="0"/>
          <a:chOff x="0" y="0"/>
          <a:chExt cx="0" cy="0"/>
        </a:xfrm>
      </p:grpSpPr>
      <p:sp>
        <p:nvSpPr>
          <p:cNvPr id="2271" name="Google Shape;2271;g206b2b6ba52_2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2" name="Google Shape;2272;g206b2b6ba52_2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Exemple avec un contrat de leasing.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2"/>
        <p:cNvGrpSpPr/>
        <p:nvPr/>
      </p:nvGrpSpPr>
      <p:grpSpPr>
        <a:xfrm>
          <a:off x="0" y="0"/>
          <a:ext cx="0" cy="0"/>
          <a:chOff x="0" y="0"/>
          <a:chExt cx="0" cy="0"/>
        </a:xfrm>
      </p:grpSpPr>
      <p:sp>
        <p:nvSpPr>
          <p:cNvPr id="2093" name="Google Shape;2093;g206b2b6ba52_2_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4" name="Google Shape;2094;g206b2b6ba52_2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u="sng">
                <a:solidFill>
                  <a:schemeClr val="hlink"/>
                </a:solidFill>
                <a:hlinkClick r:id="rId3"/>
              </a:rPr>
              <a:t>https://www.cairn.info/revue-grief-2019-2-page-87.htm</a:t>
            </a: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9"/>
        <p:cNvGrpSpPr/>
        <p:nvPr/>
      </p:nvGrpSpPr>
      <p:grpSpPr>
        <a:xfrm>
          <a:off x="0" y="0"/>
          <a:ext cx="0" cy="0"/>
          <a:chOff x="0" y="0"/>
          <a:chExt cx="0" cy="0"/>
        </a:xfrm>
      </p:grpSpPr>
      <p:sp>
        <p:nvSpPr>
          <p:cNvPr id="2280" name="Google Shape;2280;g206b2b6ba52_2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1" name="Google Shape;2281;g206b2b6ba52_2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fr" sz="1000">
                <a:solidFill>
                  <a:schemeClr val="dk1"/>
                </a:solidFill>
                <a:latin typeface="Verdana"/>
                <a:ea typeface="Verdana"/>
                <a:cs typeface="Verdana"/>
                <a:sym typeface="Verdana"/>
              </a:rPr>
              <a:t>La signature électronique permet de signer n’importe quel document de manière électronique. Elle présente de nombreux avantages comme par exemple l’accélération des processus liés à la signature d’un document ou l’archivage numérique de ces documents. Véritable source d’économies financières pour les entreprises par la suppression des frais d’impression, d’acheminement, elle a également un énorme impact écologique.</a:t>
            </a:r>
            <a:endParaRPr sz="800">
              <a:solidFill>
                <a:schemeClr val="dk1"/>
              </a:solidFill>
              <a:latin typeface="Lato"/>
              <a:ea typeface="Lato"/>
              <a:cs typeface="Lato"/>
              <a:sym typeface="Lato"/>
            </a:endParaRPr>
          </a:p>
          <a:p>
            <a:pPr marL="0" lvl="0" indent="0" algn="l" rtl="0">
              <a:spcBef>
                <a:spcPts val="1200"/>
              </a:spcBef>
              <a:spcAft>
                <a:spcPts val="0"/>
              </a:spcAft>
              <a:buNone/>
            </a:pPr>
            <a:endParaRPr sz="600">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8"/>
        <p:cNvGrpSpPr/>
        <p:nvPr/>
      </p:nvGrpSpPr>
      <p:grpSpPr>
        <a:xfrm>
          <a:off x="0" y="0"/>
          <a:ext cx="0" cy="0"/>
          <a:chOff x="0" y="0"/>
          <a:chExt cx="0" cy="0"/>
        </a:xfrm>
      </p:grpSpPr>
      <p:sp>
        <p:nvSpPr>
          <p:cNvPr id="2289" name="Google Shape;2289;g206b2b6ba52_2_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0" name="Google Shape;2290;g206b2b6ba52_2_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fr" sz="1500">
                <a:solidFill>
                  <a:srgbClr val="161616"/>
                </a:solidFill>
                <a:latin typeface="Verdana"/>
                <a:ea typeface="Verdana"/>
                <a:cs typeface="Verdana"/>
                <a:sym typeface="Verdana"/>
              </a:rPr>
              <a:t>L’association de la signature électronique et des smarts contracts permettra, lorsque les smarts contracts bénéficieront d’un cadre légal défini, de réduire drastiquement tous les conflits d’intérêts liés à la contractualisation.</a:t>
            </a:r>
            <a:endParaRPr sz="1500">
              <a:solidFill>
                <a:srgbClr val="161616"/>
              </a:solidFill>
              <a:latin typeface="Verdana"/>
              <a:ea typeface="Verdana"/>
              <a:cs typeface="Verdana"/>
              <a:sym typeface="Verdana"/>
            </a:endParaRPr>
          </a:p>
          <a:p>
            <a:pPr marL="0" lvl="0" indent="0" algn="l" rtl="0">
              <a:spcBef>
                <a:spcPts val="1200"/>
              </a:spcBef>
              <a:spcAft>
                <a:spcPts val="0"/>
              </a:spcAft>
              <a:buNone/>
            </a:pPr>
            <a:endParaRPr>
              <a:solidFill>
                <a:srgbClr val="161616"/>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0"/>
        <p:cNvGrpSpPr/>
        <p:nvPr/>
      </p:nvGrpSpPr>
      <p:grpSpPr>
        <a:xfrm>
          <a:off x="0" y="0"/>
          <a:ext cx="0" cy="0"/>
          <a:chOff x="0" y="0"/>
          <a:chExt cx="0" cy="0"/>
        </a:xfrm>
      </p:grpSpPr>
      <p:sp>
        <p:nvSpPr>
          <p:cNvPr id="2321" name="Google Shape;2321;g206b2b6ba52_2_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2" name="Google Shape;2322;g206b2b6ba52_2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9"/>
        <p:cNvGrpSpPr/>
        <p:nvPr/>
      </p:nvGrpSpPr>
      <p:grpSpPr>
        <a:xfrm>
          <a:off x="0" y="0"/>
          <a:ext cx="0" cy="0"/>
          <a:chOff x="0" y="0"/>
          <a:chExt cx="0" cy="0"/>
        </a:xfrm>
      </p:grpSpPr>
      <p:sp>
        <p:nvSpPr>
          <p:cNvPr id="2330" name="Google Shape;2330;g206b2b6ba52_2_5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1" name="Google Shape;2331;g206b2b6ba52_2_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https://www.finyear.com/attachment/2063633/</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2072e95ac0e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2072e95ac0e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9"/>
        <p:cNvGrpSpPr/>
        <p:nvPr/>
      </p:nvGrpSpPr>
      <p:grpSpPr>
        <a:xfrm>
          <a:off x="0" y="0"/>
          <a:ext cx="0" cy="0"/>
          <a:chOff x="0" y="0"/>
          <a:chExt cx="0" cy="0"/>
        </a:xfrm>
      </p:grpSpPr>
      <p:sp>
        <p:nvSpPr>
          <p:cNvPr id="2100" name="Google Shape;2100;g206b2b6ba52_2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1" name="Google Shape;2101;g206b2b6ba52_2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u="sng">
                <a:solidFill>
                  <a:schemeClr val="hlink"/>
                </a:solidFill>
                <a:hlinkClick r:id="rId3"/>
              </a:rPr>
              <a:t>https://journalducoin.com/lexique/smart-contract/</a:t>
            </a:r>
            <a:endParaRPr/>
          </a:p>
          <a:p>
            <a:pPr marL="0" lvl="0" indent="0" algn="l" rtl="0">
              <a:spcBef>
                <a:spcPts val="0"/>
              </a:spcBef>
              <a:spcAft>
                <a:spcPts val="0"/>
              </a:spcAft>
              <a:buNone/>
            </a:pPr>
            <a:r>
              <a:rPr lang="fr" u="sng">
                <a:solidFill>
                  <a:schemeClr val="hlink"/>
                </a:solidFill>
                <a:hlinkClick r:id="rId4"/>
              </a:rPr>
              <a:t>https://www.google.com/search?q=Les+lois+r%C3%A9gissant+les+smarts+contracts+en+france*&amp;oq=Les+lois+r%C3%A9gissant+les+smarts+contracts+en+france*&amp;aqs=chrome..69i57.5734j0j1&amp;sourceid=chrome&amp;ie=UTF-8</a:t>
            </a: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7"/>
        <p:cNvGrpSpPr/>
        <p:nvPr/>
      </p:nvGrpSpPr>
      <p:grpSpPr>
        <a:xfrm>
          <a:off x="0" y="0"/>
          <a:ext cx="0" cy="0"/>
          <a:chOff x="0" y="0"/>
          <a:chExt cx="0" cy="0"/>
        </a:xfrm>
      </p:grpSpPr>
      <p:sp>
        <p:nvSpPr>
          <p:cNvPr id="2108" name="Google Shape;2108;g206b2b6ba52_2_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9" name="Google Shape;2109;g206b2b6ba52_2_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https://yousign.com/fr-fr/blog/smart-contract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206b2b6ba52_2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206b2b6ba52_2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u="sng">
                <a:solidFill>
                  <a:schemeClr val="hlink"/>
                </a:solidFill>
                <a:hlinkClick r:id="rId3"/>
              </a:rPr>
              <a:t>https://yousign.com/fr-fr/blog/smart-contract</a:t>
            </a:r>
            <a:endParaRPr/>
          </a:p>
          <a:p>
            <a:pPr marL="0" lvl="0" indent="0" algn="l" rtl="0">
              <a:spcBef>
                <a:spcPts val="0"/>
              </a:spcBef>
              <a:spcAft>
                <a:spcPts val="0"/>
              </a:spcAft>
              <a:buNone/>
            </a:pPr>
            <a:r>
              <a:rPr lang="fr" u="sng">
                <a:solidFill>
                  <a:schemeClr val="hlink"/>
                </a:solidFill>
                <a:hlinkClick r:id="rId4"/>
              </a:rPr>
              <a:t>https://www.actu-juridique.fr/civil/quelques-reflexions-sur-les-contrats-intelligents-smarts-contracts/</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2"/>
        <p:cNvGrpSpPr/>
        <p:nvPr/>
      </p:nvGrpSpPr>
      <p:grpSpPr>
        <a:xfrm>
          <a:off x="0" y="0"/>
          <a:ext cx="0" cy="0"/>
          <a:chOff x="0" y="0"/>
          <a:chExt cx="0" cy="0"/>
        </a:xfrm>
      </p:grpSpPr>
      <p:sp>
        <p:nvSpPr>
          <p:cNvPr id="2123" name="Google Shape;2123;g206b2b6ba52_2_4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4" name="Google Shape;2124;g206b2b6ba52_2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9"/>
        <p:cNvGrpSpPr/>
        <p:nvPr/>
      </p:nvGrpSpPr>
      <p:grpSpPr>
        <a:xfrm>
          <a:off x="0" y="0"/>
          <a:ext cx="0" cy="0"/>
          <a:chOff x="0" y="0"/>
          <a:chExt cx="0" cy="0"/>
        </a:xfrm>
      </p:grpSpPr>
      <p:sp>
        <p:nvSpPr>
          <p:cNvPr id="2130" name="Google Shape;2130;g206b2b6ba52_2_6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1" name="Google Shape;2131;g206b2b6ba52_2_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6"/>
        <p:cNvGrpSpPr/>
        <p:nvPr/>
      </p:nvGrpSpPr>
      <p:grpSpPr>
        <a:xfrm>
          <a:off x="0" y="0"/>
          <a:ext cx="0" cy="0"/>
          <a:chOff x="0" y="0"/>
          <a:chExt cx="0" cy="0"/>
        </a:xfrm>
      </p:grpSpPr>
      <p:sp>
        <p:nvSpPr>
          <p:cNvPr id="2137" name="Google Shape;2137;g206b2b6ba52_2_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8" name="Google Shape;2138;g206b2b6ba52_2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3"/>
        <p:cNvGrpSpPr/>
        <p:nvPr/>
      </p:nvGrpSpPr>
      <p:grpSpPr>
        <a:xfrm>
          <a:off x="0" y="0"/>
          <a:ext cx="0" cy="0"/>
          <a:chOff x="0" y="0"/>
          <a:chExt cx="0" cy="0"/>
        </a:xfrm>
      </p:grpSpPr>
      <p:sp>
        <p:nvSpPr>
          <p:cNvPr id="2144" name="Google Shape;2144;g206b2b6ba52_2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5" name="Google Shape;2145;g206b2b6ba52_2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30"/>
        <p:cNvGrpSpPr/>
        <p:nvPr/>
      </p:nvGrpSpPr>
      <p:grpSpPr>
        <a:xfrm>
          <a:off x="0" y="0"/>
          <a:ext cx="0" cy="0"/>
          <a:chOff x="0" y="0"/>
          <a:chExt cx="0" cy="0"/>
        </a:xfrm>
      </p:grpSpPr>
      <p:sp>
        <p:nvSpPr>
          <p:cNvPr id="2031" name="Google Shape;2031;p16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Sommaire</a:t>
            </a:r>
            <a:endParaRPr/>
          </a:p>
        </p:txBody>
      </p:sp>
      <p:sp>
        <p:nvSpPr>
          <p:cNvPr id="2032" name="Google Shape;2032;p169"/>
          <p:cNvSpPr/>
          <p:nvPr/>
        </p:nvSpPr>
        <p:spPr>
          <a:xfrm>
            <a:off x="257550" y="964250"/>
            <a:ext cx="8694300" cy="301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latin typeface="Lato"/>
                <a:ea typeface="Lato"/>
                <a:cs typeface="Lato"/>
                <a:sym typeface="Lato"/>
              </a:rPr>
              <a:t>Cours de 12 heures</a:t>
            </a:r>
            <a:endParaRPr>
              <a:latin typeface="Lato"/>
              <a:ea typeface="Lato"/>
              <a:cs typeface="Lato"/>
              <a:sym typeface="Lato"/>
            </a:endParaRPr>
          </a:p>
        </p:txBody>
      </p:sp>
      <p:sp>
        <p:nvSpPr>
          <p:cNvPr id="2033" name="Google Shape;2033;p169"/>
          <p:cNvSpPr/>
          <p:nvPr/>
        </p:nvSpPr>
        <p:spPr>
          <a:xfrm>
            <a:off x="257550" y="1316148"/>
            <a:ext cx="1383300" cy="6411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a:latin typeface="Lato"/>
                <a:ea typeface="Lato"/>
                <a:cs typeface="Lato"/>
                <a:sym typeface="Lato"/>
              </a:rPr>
              <a:t>Cours 1</a:t>
            </a:r>
            <a:endParaRPr>
              <a:latin typeface="Lato"/>
              <a:ea typeface="Lato"/>
              <a:cs typeface="Lato"/>
              <a:sym typeface="Lato"/>
            </a:endParaRPr>
          </a:p>
          <a:p>
            <a:pPr marL="0" lvl="0" indent="0" algn="l" rtl="0">
              <a:spcBef>
                <a:spcPts val="0"/>
              </a:spcBef>
              <a:spcAft>
                <a:spcPts val="0"/>
              </a:spcAft>
              <a:buNone/>
            </a:pPr>
            <a:endParaRPr sz="900">
              <a:latin typeface="Lato"/>
              <a:ea typeface="Lato"/>
              <a:cs typeface="Lato"/>
              <a:sym typeface="Lato"/>
            </a:endParaRPr>
          </a:p>
        </p:txBody>
      </p:sp>
      <p:sp>
        <p:nvSpPr>
          <p:cNvPr id="2034" name="Google Shape;2034;p169"/>
          <p:cNvSpPr/>
          <p:nvPr/>
        </p:nvSpPr>
        <p:spPr>
          <a:xfrm>
            <a:off x="1719750" y="1316147"/>
            <a:ext cx="1383300" cy="6411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a:latin typeface="Lato"/>
                <a:ea typeface="Lato"/>
                <a:cs typeface="Lato"/>
                <a:sym typeface="Lato"/>
              </a:rPr>
              <a:t>Cours 2</a:t>
            </a:r>
            <a:endParaRPr sz="900">
              <a:latin typeface="Lato"/>
              <a:ea typeface="Lato"/>
              <a:cs typeface="Lato"/>
              <a:sym typeface="Lato"/>
            </a:endParaRPr>
          </a:p>
        </p:txBody>
      </p:sp>
      <p:sp>
        <p:nvSpPr>
          <p:cNvPr id="2035" name="Google Shape;2035;p169"/>
          <p:cNvSpPr/>
          <p:nvPr/>
        </p:nvSpPr>
        <p:spPr>
          <a:xfrm>
            <a:off x="6106350" y="1326401"/>
            <a:ext cx="1383300" cy="6411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a:latin typeface="Lato"/>
                <a:ea typeface="Lato"/>
                <a:cs typeface="Lato"/>
                <a:sym typeface="Lato"/>
              </a:rPr>
              <a:t>Cours 5</a:t>
            </a:r>
            <a:endParaRPr>
              <a:latin typeface="Lato"/>
              <a:ea typeface="Lato"/>
              <a:cs typeface="Lato"/>
              <a:sym typeface="Lato"/>
            </a:endParaRPr>
          </a:p>
          <a:p>
            <a:pPr marL="0" lvl="0" indent="0" algn="ctr" rtl="0">
              <a:spcBef>
                <a:spcPts val="0"/>
              </a:spcBef>
              <a:spcAft>
                <a:spcPts val="0"/>
              </a:spcAft>
              <a:buNone/>
            </a:pPr>
            <a:endParaRPr>
              <a:latin typeface="Lato"/>
              <a:ea typeface="Lato"/>
              <a:cs typeface="Lato"/>
              <a:sym typeface="Lato"/>
            </a:endParaRPr>
          </a:p>
        </p:txBody>
      </p:sp>
      <p:sp>
        <p:nvSpPr>
          <p:cNvPr id="2036" name="Google Shape;2036;p169"/>
          <p:cNvSpPr/>
          <p:nvPr/>
        </p:nvSpPr>
        <p:spPr>
          <a:xfrm>
            <a:off x="7568550" y="1326401"/>
            <a:ext cx="1383300" cy="6411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a:latin typeface="Lato"/>
                <a:ea typeface="Lato"/>
                <a:cs typeface="Lato"/>
                <a:sym typeface="Lato"/>
              </a:rPr>
              <a:t>Cours 6</a:t>
            </a:r>
            <a:endParaRPr>
              <a:latin typeface="Lato"/>
              <a:ea typeface="Lato"/>
              <a:cs typeface="Lato"/>
              <a:sym typeface="Lato"/>
            </a:endParaRPr>
          </a:p>
        </p:txBody>
      </p:sp>
      <p:sp>
        <p:nvSpPr>
          <p:cNvPr id="2037" name="Google Shape;2037;p169"/>
          <p:cNvSpPr txBox="1"/>
          <p:nvPr/>
        </p:nvSpPr>
        <p:spPr>
          <a:xfrm>
            <a:off x="6225175" y="2457700"/>
            <a:ext cx="1236300" cy="276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endParaRPr sz="600">
              <a:latin typeface="Lato"/>
              <a:ea typeface="Lato"/>
              <a:cs typeface="Lato"/>
              <a:sym typeface="Lato"/>
            </a:endParaRPr>
          </a:p>
        </p:txBody>
      </p:sp>
      <p:sp>
        <p:nvSpPr>
          <p:cNvPr id="2038" name="Google Shape;2038;p169"/>
          <p:cNvSpPr/>
          <p:nvPr/>
        </p:nvSpPr>
        <p:spPr>
          <a:xfrm>
            <a:off x="257550" y="2007650"/>
            <a:ext cx="1383300" cy="29496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039" name="Google Shape;2039;p169"/>
          <p:cNvSpPr/>
          <p:nvPr/>
        </p:nvSpPr>
        <p:spPr>
          <a:xfrm>
            <a:off x="1719750" y="2007650"/>
            <a:ext cx="1383300" cy="29496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p>
        </p:txBody>
      </p:sp>
      <p:sp>
        <p:nvSpPr>
          <p:cNvPr id="2040" name="Google Shape;2040;p169"/>
          <p:cNvSpPr/>
          <p:nvPr/>
        </p:nvSpPr>
        <p:spPr>
          <a:xfrm>
            <a:off x="6138150" y="2028150"/>
            <a:ext cx="1383300" cy="29496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602">
              <a:solidFill>
                <a:schemeClr val="lt1"/>
              </a:solidFill>
              <a:latin typeface="Lato"/>
              <a:ea typeface="Lato"/>
              <a:cs typeface="Lato"/>
              <a:sym typeface="Lato"/>
            </a:endParaRPr>
          </a:p>
        </p:txBody>
      </p:sp>
      <p:sp>
        <p:nvSpPr>
          <p:cNvPr id="2041" name="Google Shape;2041;p169"/>
          <p:cNvSpPr/>
          <p:nvPr/>
        </p:nvSpPr>
        <p:spPr>
          <a:xfrm>
            <a:off x="7568550" y="2028025"/>
            <a:ext cx="1383300" cy="29496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500">
              <a:solidFill>
                <a:schemeClr val="lt1"/>
              </a:solidFill>
              <a:latin typeface="Lato"/>
              <a:ea typeface="Lato"/>
              <a:cs typeface="Lato"/>
              <a:sym typeface="Lato"/>
            </a:endParaRPr>
          </a:p>
        </p:txBody>
      </p:sp>
      <p:sp>
        <p:nvSpPr>
          <p:cNvPr id="2042" name="Google Shape;2042;p169"/>
          <p:cNvSpPr/>
          <p:nvPr/>
        </p:nvSpPr>
        <p:spPr>
          <a:xfrm>
            <a:off x="313350" y="1650650"/>
            <a:ext cx="1276200" cy="276900"/>
          </a:xfrm>
          <a:prstGeom prst="roundRect">
            <a:avLst>
              <a:gd name="adj" fmla="val 16667"/>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b="1">
                <a:latin typeface="Lato"/>
                <a:ea typeface="Lato"/>
                <a:cs typeface="Lato"/>
                <a:sym typeface="Lato"/>
              </a:rPr>
              <a:t>Introduction à la blockchain</a:t>
            </a:r>
            <a:endParaRPr sz="900" b="1">
              <a:latin typeface="Lato"/>
              <a:ea typeface="Lato"/>
              <a:cs typeface="Lato"/>
              <a:sym typeface="Lato"/>
            </a:endParaRPr>
          </a:p>
        </p:txBody>
      </p:sp>
      <p:sp>
        <p:nvSpPr>
          <p:cNvPr id="2043" name="Google Shape;2043;p169"/>
          <p:cNvSpPr/>
          <p:nvPr/>
        </p:nvSpPr>
        <p:spPr>
          <a:xfrm>
            <a:off x="6178050" y="1650650"/>
            <a:ext cx="1276200" cy="276900"/>
          </a:xfrm>
          <a:prstGeom prst="roundRect">
            <a:avLst>
              <a:gd name="adj" fmla="val 16667"/>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b="1">
                <a:latin typeface="Lato"/>
                <a:ea typeface="Lato"/>
                <a:cs typeface="Lato"/>
                <a:sym typeface="Lato"/>
              </a:rPr>
              <a:t>Les NFT</a:t>
            </a:r>
            <a:endParaRPr sz="900" b="1">
              <a:latin typeface="Lato"/>
              <a:ea typeface="Lato"/>
              <a:cs typeface="Lato"/>
              <a:sym typeface="Lato"/>
            </a:endParaRPr>
          </a:p>
        </p:txBody>
      </p:sp>
      <p:sp>
        <p:nvSpPr>
          <p:cNvPr id="2044" name="Google Shape;2044;p169"/>
          <p:cNvSpPr/>
          <p:nvPr/>
        </p:nvSpPr>
        <p:spPr>
          <a:xfrm>
            <a:off x="1773300" y="1650638"/>
            <a:ext cx="1276200" cy="276900"/>
          </a:xfrm>
          <a:prstGeom prst="roundRect">
            <a:avLst>
              <a:gd name="adj" fmla="val 16667"/>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b="1">
                <a:latin typeface="Lato"/>
                <a:ea typeface="Lato"/>
                <a:cs typeface="Lato"/>
                <a:sym typeface="Lato"/>
              </a:rPr>
              <a:t>Les différents types de blockchain</a:t>
            </a:r>
            <a:endParaRPr sz="900" b="1">
              <a:latin typeface="Lato"/>
              <a:ea typeface="Lato"/>
              <a:cs typeface="Lato"/>
              <a:sym typeface="Lato"/>
            </a:endParaRPr>
          </a:p>
        </p:txBody>
      </p:sp>
      <p:sp>
        <p:nvSpPr>
          <p:cNvPr id="2045" name="Google Shape;2045;p169"/>
          <p:cNvSpPr/>
          <p:nvPr/>
        </p:nvSpPr>
        <p:spPr>
          <a:xfrm>
            <a:off x="7619850" y="1650650"/>
            <a:ext cx="1276200" cy="276900"/>
          </a:xfrm>
          <a:prstGeom prst="roundRect">
            <a:avLst>
              <a:gd name="adj" fmla="val 16667"/>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b="1">
                <a:latin typeface="Lato"/>
                <a:ea typeface="Lato"/>
                <a:cs typeface="Lato"/>
                <a:sym typeface="Lato"/>
              </a:rPr>
              <a:t>Exposé</a:t>
            </a:r>
            <a:endParaRPr sz="900" b="1">
              <a:latin typeface="Lato"/>
              <a:ea typeface="Lato"/>
              <a:cs typeface="Lato"/>
              <a:sym typeface="Lato"/>
            </a:endParaRPr>
          </a:p>
        </p:txBody>
      </p:sp>
      <p:sp>
        <p:nvSpPr>
          <p:cNvPr id="2046" name="Google Shape;2046;p169"/>
          <p:cNvSpPr/>
          <p:nvPr/>
        </p:nvSpPr>
        <p:spPr>
          <a:xfrm>
            <a:off x="347333" y="211127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Historique</a:t>
            </a:r>
            <a:endParaRPr sz="900">
              <a:latin typeface="Lato"/>
              <a:ea typeface="Lato"/>
              <a:cs typeface="Lato"/>
              <a:sym typeface="Lato"/>
            </a:endParaRPr>
          </a:p>
        </p:txBody>
      </p:sp>
      <p:sp>
        <p:nvSpPr>
          <p:cNvPr id="2047" name="Google Shape;2047;p169"/>
          <p:cNvSpPr/>
          <p:nvPr/>
        </p:nvSpPr>
        <p:spPr>
          <a:xfrm>
            <a:off x="347333" y="248445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Introduction à la Blockchain</a:t>
            </a:r>
            <a:endParaRPr sz="900">
              <a:latin typeface="Lato"/>
              <a:ea typeface="Lato"/>
              <a:cs typeface="Lato"/>
              <a:sym typeface="Lato"/>
            </a:endParaRPr>
          </a:p>
        </p:txBody>
      </p:sp>
      <p:sp>
        <p:nvSpPr>
          <p:cNvPr id="2048" name="Google Shape;2048;p169"/>
          <p:cNvSpPr/>
          <p:nvPr/>
        </p:nvSpPr>
        <p:spPr>
          <a:xfrm>
            <a:off x="345083" y="285762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fr" sz="900">
                <a:latin typeface="Lato"/>
                <a:ea typeface="Lato"/>
                <a:cs typeface="Lato"/>
                <a:sym typeface="Lato"/>
              </a:rPr>
              <a:t>Qui ? Pourquoi ?</a:t>
            </a:r>
            <a:endParaRPr sz="900">
              <a:latin typeface="Lato"/>
              <a:ea typeface="Lato"/>
              <a:cs typeface="Lato"/>
              <a:sym typeface="Lato"/>
            </a:endParaRPr>
          </a:p>
          <a:p>
            <a:pPr marL="0" lvl="0" indent="0" algn="l" rtl="0">
              <a:spcBef>
                <a:spcPts val="0"/>
              </a:spcBef>
              <a:spcAft>
                <a:spcPts val="0"/>
              </a:spcAft>
              <a:buNone/>
            </a:pPr>
            <a:r>
              <a:rPr lang="fr" sz="900">
                <a:latin typeface="Lato"/>
                <a:ea typeface="Lato"/>
                <a:cs typeface="Lato"/>
                <a:sym typeface="Lato"/>
              </a:rPr>
              <a:t>Quels enjeux ?</a:t>
            </a:r>
            <a:endParaRPr sz="900">
              <a:latin typeface="Lato"/>
              <a:ea typeface="Lato"/>
              <a:cs typeface="Lato"/>
              <a:sym typeface="Lato"/>
            </a:endParaRPr>
          </a:p>
        </p:txBody>
      </p:sp>
      <p:sp>
        <p:nvSpPr>
          <p:cNvPr id="2049" name="Google Shape;2049;p169"/>
          <p:cNvSpPr/>
          <p:nvPr/>
        </p:nvSpPr>
        <p:spPr>
          <a:xfrm>
            <a:off x="345083" y="3230800"/>
            <a:ext cx="1204800" cy="4551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entreprises qui utilisent la blockchain</a:t>
            </a:r>
            <a:endParaRPr sz="900">
              <a:latin typeface="Lato"/>
              <a:ea typeface="Lato"/>
              <a:cs typeface="Lato"/>
              <a:sym typeface="Lato"/>
            </a:endParaRPr>
          </a:p>
        </p:txBody>
      </p:sp>
      <p:sp>
        <p:nvSpPr>
          <p:cNvPr id="2050" name="Google Shape;2050;p169"/>
          <p:cNvSpPr/>
          <p:nvPr/>
        </p:nvSpPr>
        <p:spPr>
          <a:xfrm>
            <a:off x="347333" y="3782175"/>
            <a:ext cx="1204800" cy="4551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TD1 : </a:t>
            </a:r>
            <a:endParaRPr sz="900">
              <a:latin typeface="Lato"/>
              <a:ea typeface="Lato"/>
              <a:cs typeface="Lato"/>
              <a:sym typeface="Lato"/>
            </a:endParaRPr>
          </a:p>
          <a:p>
            <a:pPr marL="0" lvl="0" indent="0" algn="ctr" rtl="0">
              <a:spcBef>
                <a:spcPts val="0"/>
              </a:spcBef>
              <a:spcAft>
                <a:spcPts val="0"/>
              </a:spcAft>
              <a:buNone/>
            </a:pPr>
            <a:r>
              <a:rPr lang="fr" sz="900">
                <a:latin typeface="Lato"/>
                <a:ea typeface="Lato"/>
                <a:cs typeface="Lato"/>
                <a:sym typeface="Lato"/>
              </a:rPr>
              <a:t>Les applications blockchain</a:t>
            </a:r>
            <a:endParaRPr sz="900">
              <a:latin typeface="Lato"/>
              <a:ea typeface="Lato"/>
              <a:cs typeface="Lato"/>
              <a:sym typeface="Lato"/>
            </a:endParaRPr>
          </a:p>
        </p:txBody>
      </p:sp>
      <p:sp>
        <p:nvSpPr>
          <p:cNvPr id="2051" name="Google Shape;2051;p169"/>
          <p:cNvSpPr/>
          <p:nvPr/>
        </p:nvSpPr>
        <p:spPr>
          <a:xfrm>
            <a:off x="1810125" y="211127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blockchains publiques</a:t>
            </a:r>
            <a:endParaRPr sz="900">
              <a:latin typeface="Lato"/>
              <a:ea typeface="Lato"/>
              <a:cs typeface="Lato"/>
              <a:sym typeface="Lato"/>
            </a:endParaRPr>
          </a:p>
        </p:txBody>
      </p:sp>
      <p:sp>
        <p:nvSpPr>
          <p:cNvPr id="2052" name="Google Shape;2052;p169"/>
          <p:cNvSpPr/>
          <p:nvPr/>
        </p:nvSpPr>
        <p:spPr>
          <a:xfrm>
            <a:off x="1810125" y="248445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blockchains privées</a:t>
            </a:r>
            <a:endParaRPr sz="900">
              <a:latin typeface="Lato"/>
              <a:ea typeface="Lato"/>
              <a:cs typeface="Lato"/>
              <a:sym typeface="Lato"/>
            </a:endParaRPr>
          </a:p>
        </p:txBody>
      </p:sp>
      <p:sp>
        <p:nvSpPr>
          <p:cNvPr id="2053" name="Google Shape;2053;p169"/>
          <p:cNvSpPr/>
          <p:nvPr/>
        </p:nvSpPr>
        <p:spPr>
          <a:xfrm>
            <a:off x="1807875" y="285762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blockchain hybrides</a:t>
            </a:r>
            <a:endParaRPr sz="900">
              <a:latin typeface="Lato"/>
              <a:ea typeface="Lato"/>
              <a:cs typeface="Lato"/>
              <a:sym typeface="Lato"/>
            </a:endParaRPr>
          </a:p>
        </p:txBody>
      </p:sp>
      <p:sp>
        <p:nvSpPr>
          <p:cNvPr id="2054" name="Google Shape;2054;p169"/>
          <p:cNvSpPr/>
          <p:nvPr/>
        </p:nvSpPr>
        <p:spPr>
          <a:xfrm>
            <a:off x="1807875" y="323080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blockchains de consortium</a:t>
            </a:r>
            <a:endParaRPr sz="900">
              <a:latin typeface="Lato"/>
              <a:ea typeface="Lato"/>
              <a:cs typeface="Lato"/>
              <a:sym typeface="Lato"/>
            </a:endParaRPr>
          </a:p>
        </p:txBody>
      </p:sp>
      <p:sp>
        <p:nvSpPr>
          <p:cNvPr id="2055" name="Google Shape;2055;p169"/>
          <p:cNvSpPr/>
          <p:nvPr/>
        </p:nvSpPr>
        <p:spPr>
          <a:xfrm>
            <a:off x="1807875" y="427982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L’interopérabilité</a:t>
            </a:r>
            <a:endParaRPr sz="900">
              <a:latin typeface="Lato"/>
              <a:ea typeface="Lato"/>
              <a:cs typeface="Lato"/>
              <a:sym typeface="Lato"/>
            </a:endParaRPr>
          </a:p>
        </p:txBody>
      </p:sp>
      <p:sp>
        <p:nvSpPr>
          <p:cNvPr id="2056" name="Google Shape;2056;p169"/>
          <p:cNvSpPr/>
          <p:nvPr/>
        </p:nvSpPr>
        <p:spPr>
          <a:xfrm>
            <a:off x="1810125" y="360397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layers en blockchain</a:t>
            </a:r>
            <a:endParaRPr sz="900">
              <a:latin typeface="Lato"/>
              <a:ea typeface="Lato"/>
              <a:cs typeface="Lato"/>
              <a:sym typeface="Lato"/>
            </a:endParaRPr>
          </a:p>
        </p:txBody>
      </p:sp>
      <p:sp>
        <p:nvSpPr>
          <p:cNvPr id="2057" name="Google Shape;2057;p169"/>
          <p:cNvSpPr/>
          <p:nvPr/>
        </p:nvSpPr>
        <p:spPr>
          <a:xfrm>
            <a:off x="1810125" y="394190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TD2 : Cas d’étude</a:t>
            </a:r>
            <a:endParaRPr sz="900">
              <a:latin typeface="Lato"/>
              <a:ea typeface="Lato"/>
              <a:cs typeface="Lato"/>
              <a:sym typeface="Lato"/>
            </a:endParaRPr>
          </a:p>
          <a:p>
            <a:pPr marL="0" lvl="0" indent="0" algn="ctr" rtl="0">
              <a:spcBef>
                <a:spcPts val="0"/>
              </a:spcBef>
              <a:spcAft>
                <a:spcPts val="0"/>
              </a:spcAft>
              <a:buNone/>
            </a:pPr>
            <a:r>
              <a:rPr lang="fr" sz="900">
                <a:latin typeface="Lato"/>
                <a:ea typeface="Lato"/>
                <a:cs typeface="Lato"/>
                <a:sym typeface="Lato"/>
              </a:rPr>
              <a:t>Cosmos</a:t>
            </a:r>
            <a:endParaRPr sz="900">
              <a:latin typeface="Lato"/>
              <a:ea typeface="Lato"/>
              <a:cs typeface="Lato"/>
              <a:sym typeface="Lato"/>
            </a:endParaRPr>
          </a:p>
        </p:txBody>
      </p:sp>
      <p:grpSp>
        <p:nvGrpSpPr>
          <p:cNvPr id="2058" name="Google Shape;2058;p169"/>
          <p:cNvGrpSpPr/>
          <p:nvPr/>
        </p:nvGrpSpPr>
        <p:grpSpPr>
          <a:xfrm>
            <a:off x="3174000" y="1326377"/>
            <a:ext cx="1399200" cy="3651348"/>
            <a:chOff x="4644150" y="1326402"/>
            <a:chExt cx="1399200" cy="3651348"/>
          </a:xfrm>
        </p:grpSpPr>
        <p:sp>
          <p:nvSpPr>
            <p:cNvPr id="2059" name="Google Shape;2059;p169"/>
            <p:cNvSpPr/>
            <p:nvPr/>
          </p:nvSpPr>
          <p:spPr>
            <a:xfrm>
              <a:off x="4644150" y="1326402"/>
              <a:ext cx="1383300" cy="6411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a:latin typeface="Lato"/>
                  <a:ea typeface="Lato"/>
                  <a:cs typeface="Lato"/>
                  <a:sym typeface="Lato"/>
                </a:rPr>
                <a:t>Cours 3</a:t>
              </a:r>
              <a:endParaRPr sz="900">
                <a:latin typeface="Lato"/>
                <a:ea typeface="Lato"/>
                <a:cs typeface="Lato"/>
                <a:sym typeface="Lato"/>
              </a:endParaRPr>
            </a:p>
          </p:txBody>
        </p:sp>
        <p:sp>
          <p:nvSpPr>
            <p:cNvPr id="2060" name="Google Shape;2060;p169"/>
            <p:cNvSpPr/>
            <p:nvPr/>
          </p:nvSpPr>
          <p:spPr>
            <a:xfrm>
              <a:off x="4660050" y="2028150"/>
              <a:ext cx="1383300" cy="29496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500">
                <a:solidFill>
                  <a:schemeClr val="lt1"/>
                </a:solidFill>
                <a:latin typeface="Lato"/>
                <a:ea typeface="Lato"/>
                <a:cs typeface="Lato"/>
                <a:sym typeface="Lato"/>
              </a:endParaRPr>
            </a:p>
          </p:txBody>
        </p:sp>
        <p:sp>
          <p:nvSpPr>
            <p:cNvPr id="2061" name="Google Shape;2061;p169"/>
            <p:cNvSpPr/>
            <p:nvPr/>
          </p:nvSpPr>
          <p:spPr>
            <a:xfrm>
              <a:off x="4699950" y="1650650"/>
              <a:ext cx="1276200" cy="276900"/>
            </a:xfrm>
            <a:prstGeom prst="roundRect">
              <a:avLst>
                <a:gd name="adj" fmla="val 16667"/>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b="1">
                  <a:latin typeface="Lato"/>
                  <a:ea typeface="Lato"/>
                  <a:cs typeface="Lato"/>
                  <a:sym typeface="Lato"/>
                </a:rPr>
                <a:t>Les crypto-monnaies</a:t>
              </a:r>
              <a:endParaRPr sz="900" b="1">
                <a:latin typeface="Lato"/>
                <a:ea typeface="Lato"/>
                <a:cs typeface="Lato"/>
                <a:sym typeface="Lato"/>
              </a:endParaRPr>
            </a:p>
          </p:txBody>
        </p:sp>
        <p:sp>
          <p:nvSpPr>
            <p:cNvPr id="2062" name="Google Shape;2062;p169"/>
            <p:cNvSpPr/>
            <p:nvPr/>
          </p:nvSpPr>
          <p:spPr>
            <a:xfrm>
              <a:off x="4750425" y="211127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Qu’est ce qu’une crypto-monnaie ?</a:t>
              </a:r>
              <a:endParaRPr sz="900">
                <a:latin typeface="Lato"/>
                <a:ea typeface="Lato"/>
                <a:cs typeface="Lato"/>
                <a:sym typeface="Lato"/>
              </a:endParaRPr>
            </a:p>
          </p:txBody>
        </p:sp>
        <p:sp>
          <p:nvSpPr>
            <p:cNvPr id="2063" name="Google Shape;2063;p169"/>
            <p:cNvSpPr/>
            <p:nvPr/>
          </p:nvSpPr>
          <p:spPr>
            <a:xfrm>
              <a:off x="4750425" y="248445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Stockage et utilisation</a:t>
              </a:r>
              <a:endParaRPr sz="900">
                <a:latin typeface="Lato"/>
                <a:ea typeface="Lato"/>
                <a:cs typeface="Lato"/>
                <a:sym typeface="Lato"/>
              </a:endParaRPr>
            </a:p>
          </p:txBody>
        </p:sp>
        <p:sp>
          <p:nvSpPr>
            <p:cNvPr id="2064" name="Google Shape;2064;p169"/>
            <p:cNvSpPr/>
            <p:nvPr/>
          </p:nvSpPr>
          <p:spPr>
            <a:xfrm>
              <a:off x="4748175" y="285762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Entreprises &amp; Crypto-Actifs</a:t>
              </a:r>
              <a:endParaRPr sz="900">
                <a:latin typeface="Lato"/>
                <a:ea typeface="Lato"/>
                <a:cs typeface="Lato"/>
                <a:sym typeface="Lato"/>
              </a:endParaRPr>
            </a:p>
          </p:txBody>
        </p:sp>
        <p:sp>
          <p:nvSpPr>
            <p:cNvPr id="2065" name="Google Shape;2065;p169"/>
            <p:cNvSpPr/>
            <p:nvPr/>
          </p:nvSpPr>
          <p:spPr>
            <a:xfrm>
              <a:off x="4748175" y="323080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Anonymisation ou Pseudonymisation</a:t>
              </a:r>
              <a:endParaRPr sz="900">
                <a:latin typeface="Lato"/>
                <a:ea typeface="Lato"/>
                <a:cs typeface="Lato"/>
                <a:sym typeface="Lato"/>
              </a:endParaRPr>
            </a:p>
          </p:txBody>
        </p:sp>
        <p:sp>
          <p:nvSpPr>
            <p:cNvPr id="2066" name="Google Shape;2066;p169"/>
            <p:cNvSpPr/>
            <p:nvPr/>
          </p:nvSpPr>
          <p:spPr>
            <a:xfrm>
              <a:off x="4748175" y="427982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MNBC</a:t>
              </a:r>
              <a:endParaRPr sz="900">
                <a:latin typeface="Lato"/>
                <a:ea typeface="Lato"/>
                <a:cs typeface="Lato"/>
                <a:sym typeface="Lato"/>
              </a:endParaRPr>
            </a:p>
          </p:txBody>
        </p:sp>
        <p:sp>
          <p:nvSpPr>
            <p:cNvPr id="2067" name="Google Shape;2067;p169"/>
            <p:cNvSpPr/>
            <p:nvPr/>
          </p:nvSpPr>
          <p:spPr>
            <a:xfrm>
              <a:off x="4750425" y="360397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contrôles et régulations</a:t>
              </a:r>
              <a:endParaRPr sz="900">
                <a:latin typeface="Lato"/>
                <a:ea typeface="Lato"/>
                <a:cs typeface="Lato"/>
                <a:sym typeface="Lato"/>
              </a:endParaRPr>
            </a:p>
          </p:txBody>
        </p:sp>
        <p:sp>
          <p:nvSpPr>
            <p:cNvPr id="2068" name="Google Shape;2068;p169"/>
            <p:cNvSpPr/>
            <p:nvPr/>
          </p:nvSpPr>
          <p:spPr>
            <a:xfrm>
              <a:off x="4750425" y="394190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banques centrales</a:t>
              </a:r>
              <a:endParaRPr sz="900">
                <a:latin typeface="Lato"/>
                <a:ea typeface="Lato"/>
                <a:cs typeface="Lato"/>
                <a:sym typeface="Lato"/>
              </a:endParaRPr>
            </a:p>
          </p:txBody>
        </p:sp>
      </p:grpSp>
      <p:sp>
        <p:nvSpPr>
          <p:cNvPr id="2069" name="Google Shape;2069;p169"/>
          <p:cNvSpPr/>
          <p:nvPr/>
        </p:nvSpPr>
        <p:spPr>
          <a:xfrm>
            <a:off x="6234096" y="211127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Qu’est ce qu’un NFT ?</a:t>
            </a:r>
            <a:endParaRPr sz="900">
              <a:latin typeface="Lato"/>
              <a:ea typeface="Lato"/>
              <a:cs typeface="Lato"/>
              <a:sym typeface="Lato"/>
            </a:endParaRPr>
          </a:p>
        </p:txBody>
      </p:sp>
      <p:sp>
        <p:nvSpPr>
          <p:cNvPr id="2070" name="Google Shape;2070;p169"/>
          <p:cNvSpPr/>
          <p:nvPr/>
        </p:nvSpPr>
        <p:spPr>
          <a:xfrm>
            <a:off x="6234096" y="248445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OpenSea</a:t>
            </a:r>
            <a:endParaRPr sz="900">
              <a:latin typeface="Lato"/>
              <a:ea typeface="Lato"/>
              <a:cs typeface="Lato"/>
              <a:sym typeface="Lato"/>
            </a:endParaRPr>
          </a:p>
        </p:txBody>
      </p:sp>
      <p:sp>
        <p:nvSpPr>
          <p:cNvPr id="2071" name="Google Shape;2071;p169"/>
          <p:cNvSpPr/>
          <p:nvPr/>
        </p:nvSpPr>
        <p:spPr>
          <a:xfrm>
            <a:off x="6231846" y="285762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NFT dans l’Art</a:t>
            </a:r>
            <a:endParaRPr sz="900">
              <a:latin typeface="Lato"/>
              <a:ea typeface="Lato"/>
              <a:cs typeface="Lato"/>
              <a:sym typeface="Lato"/>
            </a:endParaRPr>
          </a:p>
        </p:txBody>
      </p:sp>
      <p:sp>
        <p:nvSpPr>
          <p:cNvPr id="2072" name="Google Shape;2072;p169"/>
          <p:cNvSpPr/>
          <p:nvPr/>
        </p:nvSpPr>
        <p:spPr>
          <a:xfrm>
            <a:off x="6231846" y="323080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Les NFT d’art et NFT techniques</a:t>
            </a:r>
            <a:endParaRPr sz="900">
              <a:latin typeface="Lato"/>
              <a:ea typeface="Lato"/>
              <a:cs typeface="Lato"/>
              <a:sym typeface="Lato"/>
            </a:endParaRPr>
          </a:p>
        </p:txBody>
      </p:sp>
      <p:sp>
        <p:nvSpPr>
          <p:cNvPr id="2073" name="Google Shape;2073;p169"/>
          <p:cNvSpPr/>
          <p:nvPr/>
        </p:nvSpPr>
        <p:spPr>
          <a:xfrm>
            <a:off x="6234096" y="360397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Unstoppable Domains</a:t>
            </a:r>
            <a:endParaRPr sz="900">
              <a:latin typeface="Lato"/>
              <a:ea typeface="Lato"/>
              <a:cs typeface="Lato"/>
              <a:sym typeface="Lato"/>
            </a:endParaRPr>
          </a:p>
        </p:txBody>
      </p:sp>
      <p:sp>
        <p:nvSpPr>
          <p:cNvPr id="2074" name="Google Shape;2074;p169"/>
          <p:cNvSpPr/>
          <p:nvPr/>
        </p:nvSpPr>
        <p:spPr>
          <a:xfrm>
            <a:off x="7660633" y="2111250"/>
            <a:ext cx="1204800" cy="27834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Exposé noté</a:t>
            </a:r>
            <a:endParaRPr sz="900">
              <a:latin typeface="Lato"/>
              <a:ea typeface="Lato"/>
              <a:cs typeface="Lato"/>
              <a:sym typeface="Lato"/>
            </a:endParaRPr>
          </a:p>
          <a:p>
            <a:pPr marL="0" lvl="0" indent="0" algn="ctr" rtl="0">
              <a:spcBef>
                <a:spcPts val="0"/>
              </a:spcBef>
              <a:spcAft>
                <a:spcPts val="0"/>
              </a:spcAft>
              <a:buNone/>
            </a:pPr>
            <a:r>
              <a:rPr lang="fr" sz="900">
                <a:latin typeface="Lato"/>
                <a:ea typeface="Lato"/>
                <a:cs typeface="Lato"/>
                <a:sym typeface="Lato"/>
              </a:rPr>
              <a:t>Présentation d’une blockchain ou d’un layer en groupe</a:t>
            </a:r>
            <a:endParaRPr sz="900">
              <a:latin typeface="Lato"/>
              <a:ea typeface="Lato"/>
              <a:cs typeface="Lato"/>
              <a:sym typeface="Lato"/>
            </a:endParaRPr>
          </a:p>
        </p:txBody>
      </p:sp>
      <p:sp>
        <p:nvSpPr>
          <p:cNvPr id="2075" name="Google Shape;2075;p169"/>
          <p:cNvSpPr/>
          <p:nvPr/>
        </p:nvSpPr>
        <p:spPr>
          <a:xfrm>
            <a:off x="3281138" y="461775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DEX et CEX</a:t>
            </a:r>
            <a:endParaRPr sz="900">
              <a:latin typeface="Lato"/>
              <a:ea typeface="Lato"/>
              <a:cs typeface="Lato"/>
              <a:sym typeface="Lato"/>
            </a:endParaRPr>
          </a:p>
        </p:txBody>
      </p:sp>
      <p:grpSp>
        <p:nvGrpSpPr>
          <p:cNvPr id="2076" name="Google Shape;2076;p169"/>
          <p:cNvGrpSpPr/>
          <p:nvPr/>
        </p:nvGrpSpPr>
        <p:grpSpPr>
          <a:xfrm>
            <a:off x="4664025" y="1326401"/>
            <a:ext cx="1383300" cy="3651299"/>
            <a:chOff x="3181950" y="1326401"/>
            <a:chExt cx="1383300" cy="3651299"/>
          </a:xfrm>
        </p:grpSpPr>
        <p:sp>
          <p:nvSpPr>
            <p:cNvPr id="2077" name="Google Shape;2077;p169"/>
            <p:cNvSpPr/>
            <p:nvPr/>
          </p:nvSpPr>
          <p:spPr>
            <a:xfrm>
              <a:off x="3181950" y="1326401"/>
              <a:ext cx="1383300" cy="6411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a:latin typeface="Lato"/>
                  <a:ea typeface="Lato"/>
                  <a:cs typeface="Lato"/>
                  <a:sym typeface="Lato"/>
                </a:rPr>
                <a:t>Cours 4</a:t>
              </a:r>
              <a:endParaRPr sz="900">
                <a:latin typeface="Lato"/>
                <a:ea typeface="Lato"/>
                <a:cs typeface="Lato"/>
                <a:sym typeface="Lato"/>
              </a:endParaRPr>
            </a:p>
            <a:p>
              <a:pPr marL="0" lvl="0" indent="0" algn="ctr" rtl="0">
                <a:spcBef>
                  <a:spcPts val="0"/>
                </a:spcBef>
                <a:spcAft>
                  <a:spcPts val="0"/>
                </a:spcAft>
                <a:buNone/>
              </a:pPr>
              <a:endParaRPr sz="900">
                <a:latin typeface="Lato"/>
                <a:ea typeface="Lato"/>
                <a:cs typeface="Lato"/>
                <a:sym typeface="Lato"/>
              </a:endParaRPr>
            </a:p>
          </p:txBody>
        </p:sp>
        <p:sp>
          <p:nvSpPr>
            <p:cNvPr id="2078" name="Google Shape;2078;p169"/>
            <p:cNvSpPr/>
            <p:nvPr/>
          </p:nvSpPr>
          <p:spPr>
            <a:xfrm>
              <a:off x="3181950" y="2028100"/>
              <a:ext cx="1383300" cy="29496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
                <a:solidFill>
                  <a:schemeClr val="lt1"/>
                </a:solidFill>
                <a:latin typeface="Lato"/>
                <a:ea typeface="Lato"/>
                <a:cs typeface="Lato"/>
                <a:sym typeface="Lato"/>
              </a:endParaRPr>
            </a:p>
          </p:txBody>
        </p:sp>
        <p:sp>
          <p:nvSpPr>
            <p:cNvPr id="2079" name="Google Shape;2079;p169"/>
            <p:cNvSpPr/>
            <p:nvPr/>
          </p:nvSpPr>
          <p:spPr>
            <a:xfrm>
              <a:off x="3245700" y="1650650"/>
              <a:ext cx="1276200" cy="276900"/>
            </a:xfrm>
            <a:prstGeom prst="roundRect">
              <a:avLst>
                <a:gd name="adj" fmla="val 16667"/>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b="1">
                  <a:latin typeface="Lato"/>
                  <a:ea typeface="Lato"/>
                  <a:cs typeface="Lato"/>
                  <a:sym typeface="Lato"/>
                </a:rPr>
                <a:t>Les smart contracts</a:t>
              </a:r>
              <a:endParaRPr sz="900" b="1">
                <a:latin typeface="Lato"/>
                <a:ea typeface="Lato"/>
                <a:cs typeface="Lato"/>
                <a:sym typeface="Lato"/>
              </a:endParaRPr>
            </a:p>
          </p:txBody>
        </p:sp>
        <p:sp>
          <p:nvSpPr>
            <p:cNvPr id="2080" name="Google Shape;2080;p169"/>
            <p:cNvSpPr/>
            <p:nvPr/>
          </p:nvSpPr>
          <p:spPr>
            <a:xfrm>
              <a:off x="3280275" y="2111263"/>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Définition juridique</a:t>
              </a:r>
              <a:endParaRPr sz="900">
                <a:latin typeface="Lato"/>
                <a:ea typeface="Lato"/>
                <a:cs typeface="Lato"/>
                <a:sym typeface="Lato"/>
              </a:endParaRPr>
            </a:p>
          </p:txBody>
        </p:sp>
        <p:sp>
          <p:nvSpPr>
            <p:cNvPr id="2081" name="Google Shape;2081;p169"/>
            <p:cNvSpPr/>
            <p:nvPr/>
          </p:nvSpPr>
          <p:spPr>
            <a:xfrm>
              <a:off x="3280275" y="2484438"/>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Définition technique</a:t>
              </a:r>
              <a:endParaRPr sz="900">
                <a:latin typeface="Lato"/>
                <a:ea typeface="Lato"/>
                <a:cs typeface="Lato"/>
                <a:sym typeface="Lato"/>
              </a:endParaRPr>
            </a:p>
          </p:txBody>
        </p:sp>
        <p:sp>
          <p:nvSpPr>
            <p:cNvPr id="2082" name="Google Shape;2082;p169"/>
            <p:cNvSpPr/>
            <p:nvPr/>
          </p:nvSpPr>
          <p:spPr>
            <a:xfrm>
              <a:off x="3278025" y="2857613"/>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La désintermédiation</a:t>
              </a:r>
              <a:endParaRPr sz="900">
                <a:latin typeface="Lato"/>
                <a:ea typeface="Lato"/>
                <a:cs typeface="Lato"/>
                <a:sym typeface="Lato"/>
              </a:endParaRPr>
            </a:p>
          </p:txBody>
        </p:sp>
        <p:sp>
          <p:nvSpPr>
            <p:cNvPr id="2083" name="Google Shape;2083;p169"/>
            <p:cNvSpPr/>
            <p:nvPr/>
          </p:nvSpPr>
          <p:spPr>
            <a:xfrm>
              <a:off x="3278025" y="3230788"/>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L’avenir des smarts contracts</a:t>
              </a:r>
              <a:endParaRPr sz="900">
                <a:latin typeface="Lato"/>
                <a:ea typeface="Lato"/>
                <a:cs typeface="Lato"/>
                <a:sym typeface="Lato"/>
              </a:endParaRPr>
            </a:p>
          </p:txBody>
        </p:sp>
        <p:sp>
          <p:nvSpPr>
            <p:cNvPr id="2084" name="Google Shape;2084;p169"/>
            <p:cNvSpPr/>
            <p:nvPr/>
          </p:nvSpPr>
          <p:spPr>
            <a:xfrm>
              <a:off x="3278025" y="4279813"/>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Solidity</a:t>
              </a:r>
              <a:endParaRPr sz="900">
                <a:latin typeface="Lato"/>
                <a:ea typeface="Lato"/>
                <a:cs typeface="Lato"/>
                <a:sym typeface="Lato"/>
              </a:endParaRPr>
            </a:p>
          </p:txBody>
        </p:sp>
        <p:sp>
          <p:nvSpPr>
            <p:cNvPr id="2085" name="Google Shape;2085;p169"/>
            <p:cNvSpPr/>
            <p:nvPr/>
          </p:nvSpPr>
          <p:spPr>
            <a:xfrm>
              <a:off x="3280275" y="3603963"/>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Signature électronique &amp; SC</a:t>
              </a:r>
              <a:endParaRPr sz="900">
                <a:latin typeface="Lato"/>
                <a:ea typeface="Lato"/>
                <a:cs typeface="Lato"/>
                <a:sym typeface="Lato"/>
              </a:endParaRPr>
            </a:p>
          </p:txBody>
        </p:sp>
        <p:sp>
          <p:nvSpPr>
            <p:cNvPr id="2086" name="Google Shape;2086;p169"/>
            <p:cNvSpPr/>
            <p:nvPr/>
          </p:nvSpPr>
          <p:spPr>
            <a:xfrm>
              <a:off x="3271200" y="3941888"/>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Comment créer un smart contract ?</a:t>
              </a:r>
              <a:endParaRPr sz="900">
                <a:latin typeface="Lato"/>
                <a:ea typeface="Lato"/>
                <a:cs typeface="Lato"/>
                <a:sym typeface="Lato"/>
              </a:endParaRPr>
            </a:p>
          </p:txBody>
        </p:sp>
      </p:grpSp>
      <p:sp>
        <p:nvSpPr>
          <p:cNvPr id="2087" name="Google Shape;2087;p169"/>
          <p:cNvSpPr/>
          <p:nvPr/>
        </p:nvSpPr>
        <p:spPr>
          <a:xfrm>
            <a:off x="6235275" y="3947856"/>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Web 3.0 - Objectif et réalité</a:t>
            </a:r>
            <a:endParaRPr sz="900">
              <a:latin typeface="Lato"/>
              <a:ea typeface="Lato"/>
              <a:cs typeface="Lato"/>
              <a:sym typeface="Lato"/>
            </a:endParaRPr>
          </a:p>
        </p:txBody>
      </p:sp>
      <p:sp>
        <p:nvSpPr>
          <p:cNvPr id="2088" name="Google Shape;2088;p169"/>
          <p:cNvSpPr/>
          <p:nvPr/>
        </p:nvSpPr>
        <p:spPr>
          <a:xfrm>
            <a:off x="6225354" y="4279825"/>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Polygon - Une sidechain d’Eth</a:t>
            </a:r>
            <a:endParaRPr sz="900">
              <a:latin typeface="Lato"/>
              <a:ea typeface="Lato"/>
              <a:cs typeface="Lato"/>
              <a:sym typeface="Lato"/>
            </a:endParaRPr>
          </a:p>
        </p:txBody>
      </p:sp>
      <p:sp>
        <p:nvSpPr>
          <p:cNvPr id="2089" name="Google Shape;2089;p169"/>
          <p:cNvSpPr/>
          <p:nvPr/>
        </p:nvSpPr>
        <p:spPr>
          <a:xfrm>
            <a:off x="6225346" y="4611800"/>
            <a:ext cx="1204800" cy="276900"/>
          </a:xfrm>
          <a:prstGeom prst="roundRect">
            <a:avLst>
              <a:gd name="adj" fmla="val 16667"/>
            </a:avLst>
          </a:prstGeom>
          <a:solidFill>
            <a:srgbClr val="4A86E8"/>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Le Metaverse</a:t>
            </a:r>
            <a:endParaRPr sz="900">
              <a:latin typeface="Lato"/>
              <a:ea typeface="Lato"/>
              <a:cs typeface="Lato"/>
              <a:sym typeface="Lato"/>
            </a:endParaRPr>
          </a:p>
        </p:txBody>
      </p:sp>
      <p:sp>
        <p:nvSpPr>
          <p:cNvPr id="2090" name="Google Shape;2090;p169"/>
          <p:cNvSpPr/>
          <p:nvPr/>
        </p:nvSpPr>
        <p:spPr>
          <a:xfrm>
            <a:off x="4640175" y="1458150"/>
            <a:ext cx="1399200" cy="3519600"/>
          </a:xfrm>
          <a:prstGeom prst="roundRect">
            <a:avLst>
              <a:gd name="adj" fmla="val 16667"/>
            </a:avLst>
          </a:prstGeom>
          <a:noFill/>
          <a:ln w="28575" cap="flat" cmpd="sng">
            <a:solidFill>
              <a:srgbClr val="FF0000"/>
            </a:solidFill>
            <a:prstDash val="dash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69"/>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3"/>
        <p:cNvGrpSpPr/>
        <p:nvPr/>
      </p:nvGrpSpPr>
      <p:grpSpPr>
        <a:xfrm>
          <a:off x="0" y="0"/>
          <a:ext cx="0" cy="0"/>
          <a:chOff x="0" y="0"/>
          <a:chExt cx="0" cy="0"/>
        </a:xfrm>
      </p:grpSpPr>
      <p:sp>
        <p:nvSpPr>
          <p:cNvPr id="2154" name="Google Shape;2154;p17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Définition technique</a:t>
            </a:r>
            <a:endParaRPr/>
          </a:p>
        </p:txBody>
      </p:sp>
      <p:sp>
        <p:nvSpPr>
          <p:cNvPr id="2155" name="Google Shape;2155;p17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sz="1200"/>
              <a:t>Les smart contracts documentent les processus métiers que vous voulez automatiser avec des clauses auto-exécutables écrites dans les lignes de code. </a:t>
            </a:r>
            <a:endParaRPr sz="1200"/>
          </a:p>
          <a:p>
            <a:pPr marL="0" lvl="0" indent="0" algn="l" rtl="0">
              <a:spcBef>
                <a:spcPts val="1200"/>
              </a:spcBef>
              <a:spcAft>
                <a:spcPts val="0"/>
              </a:spcAft>
              <a:buNone/>
            </a:pPr>
            <a:endParaRPr sz="1200"/>
          </a:p>
          <a:p>
            <a:pPr marL="0" lvl="0" indent="0" algn="l" rtl="0">
              <a:spcBef>
                <a:spcPts val="1200"/>
              </a:spcBef>
              <a:spcAft>
                <a:spcPts val="1200"/>
              </a:spcAft>
              <a:buNone/>
            </a:pPr>
            <a:r>
              <a:rPr lang="fr" sz="1200"/>
              <a:t>Le smart contract existe dans le réseau de la Blockchain, les transactions étant traçables et irréversibles. Ce dernier augmente la confiance entre les organisations. Cela permet aux entreprises de prendre des décisions plus rapidement et de gagner du temps. Cela permet également de diminuer les risques et les coûts.</a:t>
            </a:r>
            <a:endParaRPr sz="1200">
              <a:solidFill>
                <a:srgbClr val="161616"/>
              </a:solidFill>
              <a:highlight>
                <a:srgbClr val="FFFFFF"/>
              </a:highlight>
              <a:latin typeface="Arial"/>
              <a:ea typeface="Arial"/>
              <a:cs typeface="Arial"/>
              <a:sym typeface="Arial"/>
            </a:endParaRPr>
          </a:p>
        </p:txBody>
      </p:sp>
      <p:sp>
        <p:nvSpPr>
          <p:cNvPr id="2156" name="Google Shape;2156;p178"/>
          <p:cNvSpPr txBox="1"/>
          <p:nvPr/>
        </p:nvSpPr>
        <p:spPr>
          <a:xfrm>
            <a:off x="6983100" y="3671825"/>
            <a:ext cx="1530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a:solidFill>
                  <a:schemeClr val="lt1"/>
                </a:solidFill>
                <a:latin typeface="Lato"/>
                <a:ea typeface="Lato"/>
                <a:cs typeface="Lato"/>
                <a:sym typeface="Lato"/>
              </a:rPr>
              <a:t>Source : IBM</a:t>
            </a:r>
            <a:endParaRPr>
              <a:solidFill>
                <a:schemeClr val="lt1"/>
              </a:solidFill>
              <a:latin typeface="Lato"/>
              <a:ea typeface="Lato"/>
              <a:cs typeface="Lato"/>
              <a:sym typeface="Lato"/>
            </a:endParaRPr>
          </a:p>
        </p:txBody>
      </p:sp>
      <p:sp>
        <p:nvSpPr>
          <p:cNvPr id="2157" name="Google Shape;2157;p178"/>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62" name="Google Shape;2162;p17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Définition technique</a:t>
            </a:r>
            <a:endParaRPr/>
          </a:p>
        </p:txBody>
      </p:sp>
      <p:sp>
        <p:nvSpPr>
          <p:cNvPr id="2163" name="Google Shape;2163;p17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fr" sz="1100"/>
              <a:t>L’objectif du smart contract est de permettre d’exécuter de manière automatique toutes types de transactions, échange de propriété, de crypto-actifs etc…</a:t>
            </a:r>
            <a:endParaRPr sz="1100"/>
          </a:p>
          <a:p>
            <a:pPr marL="0" lvl="0" indent="0" algn="l" rtl="0">
              <a:lnSpc>
                <a:spcPct val="150000"/>
              </a:lnSpc>
              <a:spcBef>
                <a:spcPts val="1800"/>
              </a:spcBef>
              <a:spcAft>
                <a:spcPts val="0"/>
              </a:spcAft>
              <a:buNone/>
            </a:pPr>
            <a:r>
              <a:rPr lang="fr" sz="1100"/>
              <a:t>En pratique, un smart contract exécute automatiquement des conditions prédéfinies et inscrites dans une blockchain. Seul le code informatique décide de l’exécution totale ou partielle d’un contrat en se passant d’intermédiaire humain. C’est cette spécificité qui rend ces protocoles “intelligents” ou “smart”.</a:t>
            </a:r>
            <a:endParaRPr sz="1100"/>
          </a:p>
          <a:p>
            <a:pPr marL="0" lvl="0" indent="0" algn="l" rtl="0">
              <a:lnSpc>
                <a:spcPct val="150000"/>
              </a:lnSpc>
              <a:spcBef>
                <a:spcPts val="1800"/>
              </a:spcBef>
              <a:spcAft>
                <a:spcPts val="0"/>
              </a:spcAft>
              <a:buNone/>
            </a:pPr>
            <a:r>
              <a:rPr lang="fr" sz="1100"/>
              <a:t>Il existe un certain nombre de blockchains qui supportent ces algorithmes.</a:t>
            </a:r>
            <a:endParaRPr sz="1100"/>
          </a:p>
          <a:p>
            <a:pPr marL="0" lvl="0" indent="0" algn="l" rtl="0">
              <a:lnSpc>
                <a:spcPct val="150000"/>
              </a:lnSpc>
              <a:spcBef>
                <a:spcPts val="1800"/>
              </a:spcBef>
              <a:spcAft>
                <a:spcPts val="1800"/>
              </a:spcAft>
              <a:buNone/>
            </a:pPr>
            <a:endParaRPr sz="1100"/>
          </a:p>
        </p:txBody>
      </p:sp>
      <p:sp>
        <p:nvSpPr>
          <p:cNvPr id="2164" name="Google Shape;2164;p179"/>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8"/>
        <p:cNvGrpSpPr/>
        <p:nvPr/>
      </p:nvGrpSpPr>
      <p:grpSpPr>
        <a:xfrm>
          <a:off x="0" y="0"/>
          <a:ext cx="0" cy="0"/>
          <a:chOff x="0" y="0"/>
          <a:chExt cx="0" cy="0"/>
        </a:xfrm>
      </p:grpSpPr>
      <p:sp>
        <p:nvSpPr>
          <p:cNvPr id="2169" name="Google Shape;2169;p18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Les plateformes de Smart Contracts</a:t>
            </a:r>
            <a:endParaRPr/>
          </a:p>
          <a:p>
            <a:pPr marL="0" lvl="0" indent="0" algn="l" rtl="0">
              <a:spcBef>
                <a:spcPts val="0"/>
              </a:spcBef>
              <a:spcAft>
                <a:spcPts val="0"/>
              </a:spcAft>
              <a:buNone/>
            </a:pPr>
            <a:r>
              <a:rPr lang="fr"/>
              <a:t>(les plus connues)</a:t>
            </a:r>
            <a:endParaRPr/>
          </a:p>
        </p:txBody>
      </p:sp>
      <p:sp>
        <p:nvSpPr>
          <p:cNvPr id="2170" name="Google Shape;2170;p180"/>
          <p:cNvSpPr/>
          <p:nvPr/>
        </p:nvSpPr>
        <p:spPr>
          <a:xfrm>
            <a:off x="444650" y="1433488"/>
            <a:ext cx="1129200" cy="7212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Ethereum</a:t>
            </a:r>
            <a:endParaRPr/>
          </a:p>
        </p:txBody>
      </p:sp>
      <p:sp>
        <p:nvSpPr>
          <p:cNvPr id="2171" name="Google Shape;2171;p180"/>
          <p:cNvSpPr/>
          <p:nvPr/>
        </p:nvSpPr>
        <p:spPr>
          <a:xfrm>
            <a:off x="2335188" y="1442525"/>
            <a:ext cx="1129200" cy="7212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Solana</a:t>
            </a:r>
            <a:endParaRPr/>
          </a:p>
        </p:txBody>
      </p:sp>
      <p:sp>
        <p:nvSpPr>
          <p:cNvPr id="2172" name="Google Shape;2172;p180"/>
          <p:cNvSpPr/>
          <p:nvPr/>
        </p:nvSpPr>
        <p:spPr>
          <a:xfrm>
            <a:off x="4007400" y="1442525"/>
            <a:ext cx="1129200" cy="7212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Binance</a:t>
            </a:r>
            <a:endParaRPr/>
          </a:p>
          <a:p>
            <a:pPr marL="0" lvl="0" indent="0" algn="ctr" rtl="0">
              <a:spcBef>
                <a:spcPts val="0"/>
              </a:spcBef>
              <a:spcAft>
                <a:spcPts val="0"/>
              </a:spcAft>
              <a:buNone/>
            </a:pPr>
            <a:r>
              <a:rPr lang="fr"/>
              <a:t>Smart</a:t>
            </a:r>
            <a:endParaRPr/>
          </a:p>
          <a:p>
            <a:pPr marL="0" lvl="0" indent="0" algn="ctr" rtl="0">
              <a:spcBef>
                <a:spcPts val="0"/>
              </a:spcBef>
              <a:spcAft>
                <a:spcPts val="0"/>
              </a:spcAft>
              <a:buNone/>
            </a:pPr>
            <a:r>
              <a:rPr lang="fr"/>
              <a:t>Chain</a:t>
            </a:r>
            <a:endParaRPr/>
          </a:p>
        </p:txBody>
      </p:sp>
      <p:sp>
        <p:nvSpPr>
          <p:cNvPr id="2173" name="Google Shape;2173;p180"/>
          <p:cNvSpPr/>
          <p:nvPr/>
        </p:nvSpPr>
        <p:spPr>
          <a:xfrm>
            <a:off x="5679600" y="1442525"/>
            <a:ext cx="1129200" cy="7212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Avalanche</a:t>
            </a:r>
            <a:endParaRPr/>
          </a:p>
        </p:txBody>
      </p:sp>
      <p:sp>
        <p:nvSpPr>
          <p:cNvPr id="2174" name="Google Shape;2174;p180"/>
          <p:cNvSpPr/>
          <p:nvPr/>
        </p:nvSpPr>
        <p:spPr>
          <a:xfrm>
            <a:off x="7504200" y="1442525"/>
            <a:ext cx="1129200" cy="7212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TRON</a:t>
            </a:r>
            <a:endParaRPr/>
          </a:p>
        </p:txBody>
      </p:sp>
      <p:cxnSp>
        <p:nvCxnSpPr>
          <p:cNvPr id="2175" name="Google Shape;2175;p180"/>
          <p:cNvCxnSpPr/>
          <p:nvPr/>
        </p:nvCxnSpPr>
        <p:spPr>
          <a:xfrm flipH="1">
            <a:off x="3732600" y="1442525"/>
            <a:ext cx="6600" cy="3426000"/>
          </a:xfrm>
          <a:prstGeom prst="straightConnector1">
            <a:avLst/>
          </a:prstGeom>
          <a:noFill/>
          <a:ln w="38100" cap="flat" cmpd="sng">
            <a:solidFill>
              <a:schemeClr val="dk2"/>
            </a:solidFill>
            <a:prstDash val="solid"/>
            <a:round/>
            <a:headEnd type="none" w="med" len="med"/>
            <a:tailEnd type="none" w="med" len="med"/>
          </a:ln>
        </p:spPr>
      </p:cxnSp>
      <p:cxnSp>
        <p:nvCxnSpPr>
          <p:cNvPr id="2176" name="Google Shape;2176;p180"/>
          <p:cNvCxnSpPr/>
          <p:nvPr/>
        </p:nvCxnSpPr>
        <p:spPr>
          <a:xfrm flipH="1">
            <a:off x="2031246" y="1442525"/>
            <a:ext cx="6600" cy="3426000"/>
          </a:xfrm>
          <a:prstGeom prst="straightConnector1">
            <a:avLst/>
          </a:prstGeom>
          <a:noFill/>
          <a:ln w="38100" cap="flat" cmpd="sng">
            <a:solidFill>
              <a:schemeClr val="dk2"/>
            </a:solidFill>
            <a:prstDash val="solid"/>
            <a:round/>
            <a:headEnd type="none" w="med" len="med"/>
            <a:tailEnd type="none" w="med" len="med"/>
          </a:ln>
        </p:spPr>
      </p:cxnSp>
      <p:cxnSp>
        <p:nvCxnSpPr>
          <p:cNvPr id="2177" name="Google Shape;2177;p180"/>
          <p:cNvCxnSpPr/>
          <p:nvPr/>
        </p:nvCxnSpPr>
        <p:spPr>
          <a:xfrm flipH="1">
            <a:off x="5404800" y="1442525"/>
            <a:ext cx="6600" cy="3426000"/>
          </a:xfrm>
          <a:prstGeom prst="straightConnector1">
            <a:avLst/>
          </a:prstGeom>
          <a:noFill/>
          <a:ln w="38100" cap="flat" cmpd="sng">
            <a:solidFill>
              <a:schemeClr val="dk2"/>
            </a:solidFill>
            <a:prstDash val="solid"/>
            <a:round/>
            <a:headEnd type="none" w="med" len="med"/>
            <a:tailEnd type="none" w="med" len="med"/>
          </a:ln>
        </p:spPr>
      </p:cxnSp>
      <p:cxnSp>
        <p:nvCxnSpPr>
          <p:cNvPr id="2178" name="Google Shape;2178;p180"/>
          <p:cNvCxnSpPr/>
          <p:nvPr/>
        </p:nvCxnSpPr>
        <p:spPr>
          <a:xfrm flipH="1">
            <a:off x="7077000" y="1442525"/>
            <a:ext cx="6600" cy="3426000"/>
          </a:xfrm>
          <a:prstGeom prst="straightConnector1">
            <a:avLst/>
          </a:prstGeom>
          <a:noFill/>
          <a:ln w="38100" cap="flat" cmpd="sng">
            <a:solidFill>
              <a:schemeClr val="dk2"/>
            </a:solidFill>
            <a:prstDash val="solid"/>
            <a:round/>
            <a:headEnd type="none" w="med" len="med"/>
            <a:tailEnd type="none" w="med" len="med"/>
          </a:ln>
        </p:spPr>
      </p:cxnSp>
      <p:sp>
        <p:nvSpPr>
          <p:cNvPr id="2179" name="Google Shape;2179;p180"/>
          <p:cNvSpPr/>
          <p:nvPr/>
        </p:nvSpPr>
        <p:spPr>
          <a:xfrm>
            <a:off x="163025" y="2298388"/>
            <a:ext cx="823200" cy="1085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Création de dApps sur Ethereum Virtual Machine (EVM)</a:t>
            </a:r>
            <a:endParaRPr sz="900"/>
          </a:p>
        </p:txBody>
      </p:sp>
      <p:sp>
        <p:nvSpPr>
          <p:cNvPr id="2180" name="Google Shape;2180;p180"/>
          <p:cNvSpPr/>
          <p:nvPr/>
        </p:nvSpPr>
        <p:spPr>
          <a:xfrm>
            <a:off x="1059038" y="2298388"/>
            <a:ext cx="823200" cy="1085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Plus grande valeur bloquée (TVL) sur la DeFi</a:t>
            </a:r>
            <a:endParaRPr sz="900"/>
          </a:p>
        </p:txBody>
      </p:sp>
      <p:sp>
        <p:nvSpPr>
          <p:cNvPr id="2181" name="Google Shape;2181;p180"/>
          <p:cNvSpPr/>
          <p:nvPr/>
        </p:nvSpPr>
        <p:spPr>
          <a:xfrm>
            <a:off x="163025" y="3482325"/>
            <a:ext cx="823200" cy="10854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Lenteur de transaction</a:t>
            </a:r>
            <a:endParaRPr sz="900"/>
          </a:p>
        </p:txBody>
      </p:sp>
      <p:sp>
        <p:nvSpPr>
          <p:cNvPr id="2182" name="Google Shape;2182;p180"/>
          <p:cNvSpPr/>
          <p:nvPr/>
        </p:nvSpPr>
        <p:spPr>
          <a:xfrm>
            <a:off x="1068800" y="3482325"/>
            <a:ext cx="823200" cy="10854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Frais de transaction</a:t>
            </a:r>
            <a:endParaRPr sz="900"/>
          </a:p>
        </p:txBody>
      </p:sp>
      <p:sp>
        <p:nvSpPr>
          <p:cNvPr id="2183" name="Google Shape;2183;p180"/>
          <p:cNvSpPr/>
          <p:nvPr/>
        </p:nvSpPr>
        <p:spPr>
          <a:xfrm>
            <a:off x="72850" y="3424200"/>
            <a:ext cx="1908600" cy="1530000"/>
          </a:xfrm>
          <a:prstGeom prst="roundRect">
            <a:avLst>
              <a:gd name="adj" fmla="val 16667"/>
            </a:avLst>
          </a:prstGeom>
          <a:noFill/>
          <a:ln w="28575" cap="flat" cmpd="sng">
            <a:solidFill>
              <a:srgbClr val="FF0000"/>
            </a:solidFill>
            <a:prstDash val="dashDot"/>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fr" sz="900">
                <a:solidFill>
                  <a:srgbClr val="FF0000"/>
                </a:solidFill>
              </a:rPr>
              <a:t>Contré par Ethereum 2.0</a:t>
            </a:r>
            <a:endParaRPr sz="900">
              <a:solidFill>
                <a:srgbClr val="FF0000"/>
              </a:solidFill>
            </a:endParaRPr>
          </a:p>
        </p:txBody>
      </p:sp>
      <p:sp>
        <p:nvSpPr>
          <p:cNvPr id="2184" name="Google Shape;2184;p180"/>
          <p:cNvSpPr/>
          <p:nvPr/>
        </p:nvSpPr>
        <p:spPr>
          <a:xfrm>
            <a:off x="2112875" y="2298400"/>
            <a:ext cx="1544700" cy="1085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Vitesse de transaction</a:t>
            </a:r>
            <a:endParaRPr sz="900"/>
          </a:p>
          <a:p>
            <a:pPr marL="0" lvl="0" indent="0" algn="ctr" rtl="0">
              <a:spcBef>
                <a:spcPts val="0"/>
              </a:spcBef>
              <a:spcAft>
                <a:spcPts val="0"/>
              </a:spcAft>
              <a:buNone/>
            </a:pPr>
            <a:endParaRPr sz="900"/>
          </a:p>
          <a:p>
            <a:pPr marL="0" lvl="0" indent="0" algn="ctr" rtl="0">
              <a:spcBef>
                <a:spcPts val="0"/>
              </a:spcBef>
              <a:spcAft>
                <a:spcPts val="0"/>
              </a:spcAft>
              <a:buNone/>
            </a:pPr>
            <a:r>
              <a:rPr lang="fr" sz="900"/>
              <a:t>(Proof-of-History)</a:t>
            </a:r>
            <a:endParaRPr sz="900"/>
          </a:p>
        </p:txBody>
      </p:sp>
      <p:sp>
        <p:nvSpPr>
          <p:cNvPr id="2185" name="Google Shape;2185;p180"/>
          <p:cNvSpPr/>
          <p:nvPr/>
        </p:nvSpPr>
        <p:spPr>
          <a:xfrm>
            <a:off x="2950250" y="3478975"/>
            <a:ext cx="682800" cy="10854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Impacté par la faillite de FTX</a:t>
            </a:r>
            <a:endParaRPr sz="900"/>
          </a:p>
        </p:txBody>
      </p:sp>
      <p:sp>
        <p:nvSpPr>
          <p:cNvPr id="2186" name="Google Shape;2186;p180"/>
          <p:cNvSpPr/>
          <p:nvPr/>
        </p:nvSpPr>
        <p:spPr>
          <a:xfrm>
            <a:off x="2108525" y="3478975"/>
            <a:ext cx="742200" cy="10854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Instabilité du réseau</a:t>
            </a:r>
            <a:endParaRPr sz="900"/>
          </a:p>
        </p:txBody>
      </p:sp>
      <p:sp>
        <p:nvSpPr>
          <p:cNvPr id="2187" name="Google Shape;2187;p180"/>
          <p:cNvSpPr/>
          <p:nvPr/>
        </p:nvSpPr>
        <p:spPr>
          <a:xfrm>
            <a:off x="5471850" y="2298406"/>
            <a:ext cx="1544700" cy="520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Vitesse de transaction</a:t>
            </a:r>
            <a:endParaRPr sz="900"/>
          </a:p>
          <a:p>
            <a:pPr marL="0" lvl="0" indent="0" algn="ctr" rtl="0">
              <a:spcBef>
                <a:spcPts val="0"/>
              </a:spcBef>
              <a:spcAft>
                <a:spcPts val="0"/>
              </a:spcAft>
              <a:buNone/>
            </a:pPr>
            <a:r>
              <a:rPr lang="fr" sz="900"/>
              <a:t>(&gt;1s/transaction)</a:t>
            </a:r>
            <a:endParaRPr sz="900"/>
          </a:p>
        </p:txBody>
      </p:sp>
      <p:sp>
        <p:nvSpPr>
          <p:cNvPr id="2188" name="Google Shape;2188;p180"/>
          <p:cNvSpPr/>
          <p:nvPr/>
        </p:nvSpPr>
        <p:spPr>
          <a:xfrm>
            <a:off x="5471850" y="3478975"/>
            <a:ext cx="1544700" cy="10854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Frais de transaction</a:t>
            </a:r>
            <a:endParaRPr sz="900"/>
          </a:p>
        </p:txBody>
      </p:sp>
      <p:sp>
        <p:nvSpPr>
          <p:cNvPr id="2189" name="Google Shape;2189;p180"/>
          <p:cNvSpPr/>
          <p:nvPr/>
        </p:nvSpPr>
        <p:spPr>
          <a:xfrm>
            <a:off x="5471850" y="2863681"/>
            <a:ext cx="1544700" cy="520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Scalabilité</a:t>
            </a:r>
            <a:endParaRPr sz="900"/>
          </a:p>
        </p:txBody>
      </p:sp>
      <p:sp>
        <p:nvSpPr>
          <p:cNvPr id="2190" name="Google Shape;2190;p180"/>
          <p:cNvSpPr/>
          <p:nvPr/>
        </p:nvSpPr>
        <p:spPr>
          <a:xfrm>
            <a:off x="3827700" y="2298400"/>
            <a:ext cx="1488600" cy="1085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EVM Compatible</a:t>
            </a:r>
            <a:endParaRPr sz="900"/>
          </a:p>
        </p:txBody>
      </p:sp>
      <p:sp>
        <p:nvSpPr>
          <p:cNvPr id="2191" name="Google Shape;2191;p180"/>
          <p:cNvSpPr/>
          <p:nvPr/>
        </p:nvSpPr>
        <p:spPr>
          <a:xfrm>
            <a:off x="3799650" y="3478975"/>
            <a:ext cx="1544700" cy="10854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Protocole centralisé</a:t>
            </a:r>
            <a:endParaRPr sz="900"/>
          </a:p>
        </p:txBody>
      </p:sp>
      <p:cxnSp>
        <p:nvCxnSpPr>
          <p:cNvPr id="2192" name="Google Shape;2192;p180"/>
          <p:cNvCxnSpPr>
            <a:stCxn id="2183" idx="2"/>
            <a:endCxn id="2191" idx="2"/>
          </p:cNvCxnSpPr>
          <p:nvPr/>
        </p:nvCxnSpPr>
        <p:spPr>
          <a:xfrm rot="-5400000">
            <a:off x="2604700" y="2986950"/>
            <a:ext cx="389700" cy="3544800"/>
          </a:xfrm>
          <a:prstGeom prst="bentConnector3">
            <a:avLst>
              <a:gd name="adj1" fmla="val -33468"/>
            </a:avLst>
          </a:prstGeom>
          <a:noFill/>
          <a:ln w="28575" cap="flat" cmpd="sng">
            <a:solidFill>
              <a:srgbClr val="FF0000"/>
            </a:solidFill>
            <a:prstDash val="solid"/>
            <a:round/>
            <a:headEnd type="none" w="med" len="med"/>
            <a:tailEnd type="stealth" w="med" len="med"/>
          </a:ln>
        </p:spPr>
      </p:cxnSp>
      <p:sp>
        <p:nvSpPr>
          <p:cNvPr id="2193" name="Google Shape;2193;p180"/>
          <p:cNvSpPr/>
          <p:nvPr/>
        </p:nvSpPr>
        <p:spPr>
          <a:xfrm>
            <a:off x="7144050" y="2311650"/>
            <a:ext cx="1908600" cy="1072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Frais de transaction</a:t>
            </a:r>
            <a:endParaRPr sz="900"/>
          </a:p>
        </p:txBody>
      </p:sp>
      <p:sp>
        <p:nvSpPr>
          <p:cNvPr id="2194" name="Google Shape;2194;p180"/>
          <p:cNvSpPr/>
          <p:nvPr/>
        </p:nvSpPr>
        <p:spPr>
          <a:xfrm>
            <a:off x="7183150" y="3478975"/>
            <a:ext cx="1869600" cy="1085400"/>
          </a:xfrm>
          <a:prstGeom prst="roundRect">
            <a:avLst>
              <a:gd name="adj" fmla="val 16667"/>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t>Infrastructure instable</a:t>
            </a:r>
            <a:endParaRPr sz="900"/>
          </a:p>
          <a:p>
            <a:pPr marL="0" lvl="0" indent="0" algn="ctr" rtl="0">
              <a:spcBef>
                <a:spcPts val="0"/>
              </a:spcBef>
              <a:spcAft>
                <a:spcPts val="0"/>
              </a:spcAft>
              <a:buNone/>
            </a:pPr>
            <a:endParaRPr sz="900"/>
          </a:p>
        </p:txBody>
      </p:sp>
      <p:sp>
        <p:nvSpPr>
          <p:cNvPr id="2195" name="Google Shape;2195;p180"/>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99"/>
        <p:cNvGrpSpPr/>
        <p:nvPr/>
      </p:nvGrpSpPr>
      <p:grpSpPr>
        <a:xfrm>
          <a:off x="0" y="0"/>
          <a:ext cx="0" cy="0"/>
          <a:chOff x="0" y="0"/>
          <a:chExt cx="0" cy="0"/>
        </a:xfrm>
      </p:grpSpPr>
      <p:sp>
        <p:nvSpPr>
          <p:cNvPr id="2200" name="Google Shape;2200;p18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Définition technique</a:t>
            </a:r>
            <a:endParaRPr/>
          </a:p>
        </p:txBody>
      </p:sp>
      <p:sp>
        <p:nvSpPr>
          <p:cNvPr id="2201" name="Google Shape;2201;p18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fr" sz="1500"/>
              <a:t>En comparaison avec son homologue traditionnel, le Smart Contract fige les règles de celui-ci dans la blockchain en assurant le transfert d’un actif lorsque les conditions contractuelles se vérifient. </a:t>
            </a:r>
            <a:endParaRPr sz="1500"/>
          </a:p>
          <a:p>
            <a:pPr marL="0" lvl="0" indent="0" algn="just" rtl="0">
              <a:spcBef>
                <a:spcPts val="1200"/>
              </a:spcBef>
              <a:spcAft>
                <a:spcPts val="1200"/>
              </a:spcAft>
              <a:buNone/>
            </a:pPr>
            <a:r>
              <a:rPr lang="fr" sz="1500"/>
              <a:t>L’ensemble du processus de contractualisation est donc automatisé, de la rédaction à la réalisation du contrat, assurant une </a:t>
            </a:r>
            <a:r>
              <a:rPr lang="fr" sz="1500" b="1"/>
              <a:t>désintermédiation </a:t>
            </a:r>
            <a:r>
              <a:rPr lang="fr" sz="1500"/>
              <a:t>du processus contractuel.</a:t>
            </a:r>
            <a:endParaRPr/>
          </a:p>
        </p:txBody>
      </p:sp>
      <p:sp>
        <p:nvSpPr>
          <p:cNvPr id="2202" name="Google Shape;2202;p181"/>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6"/>
        <p:cNvGrpSpPr/>
        <p:nvPr/>
      </p:nvGrpSpPr>
      <p:grpSpPr>
        <a:xfrm>
          <a:off x="0" y="0"/>
          <a:ext cx="0" cy="0"/>
          <a:chOff x="0" y="0"/>
          <a:chExt cx="0" cy="0"/>
        </a:xfrm>
      </p:grpSpPr>
      <p:sp>
        <p:nvSpPr>
          <p:cNvPr id="2207" name="Google Shape;2207;p18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La désintermédiation</a:t>
            </a:r>
            <a:endParaRPr/>
          </a:p>
        </p:txBody>
      </p:sp>
      <p:sp>
        <p:nvSpPr>
          <p:cNvPr id="2208" name="Google Shape;2208;p18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fr" sz="1500"/>
              <a:t>L’idée des smarts contracts et de supprimer les intermédiaires entre 2 instances qui souhaiteraient lier un contrat de manière officielle.</a:t>
            </a:r>
            <a:endParaRPr sz="1500"/>
          </a:p>
        </p:txBody>
      </p:sp>
      <p:sp>
        <p:nvSpPr>
          <p:cNvPr id="2209" name="Google Shape;2209;p182"/>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13"/>
        <p:cNvGrpSpPr/>
        <p:nvPr/>
      </p:nvGrpSpPr>
      <p:grpSpPr>
        <a:xfrm>
          <a:off x="0" y="0"/>
          <a:ext cx="0" cy="0"/>
          <a:chOff x="0" y="0"/>
          <a:chExt cx="0" cy="0"/>
        </a:xfrm>
      </p:grpSpPr>
      <p:sp>
        <p:nvSpPr>
          <p:cNvPr id="2214" name="Google Shape;2214;p18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La désintermédiation</a:t>
            </a:r>
            <a:endParaRPr/>
          </a:p>
        </p:txBody>
      </p:sp>
      <p:cxnSp>
        <p:nvCxnSpPr>
          <p:cNvPr id="2215" name="Google Shape;2215;p183"/>
          <p:cNvCxnSpPr/>
          <p:nvPr/>
        </p:nvCxnSpPr>
        <p:spPr>
          <a:xfrm>
            <a:off x="4430712" y="1471650"/>
            <a:ext cx="7200" cy="3264000"/>
          </a:xfrm>
          <a:prstGeom prst="straightConnector1">
            <a:avLst/>
          </a:prstGeom>
          <a:noFill/>
          <a:ln w="38100" cap="flat" cmpd="sng">
            <a:solidFill>
              <a:schemeClr val="dk2"/>
            </a:solidFill>
            <a:prstDash val="solid"/>
            <a:round/>
            <a:headEnd type="none" w="med" len="med"/>
            <a:tailEnd type="none" w="med" len="med"/>
          </a:ln>
        </p:spPr>
      </p:cxnSp>
      <p:sp>
        <p:nvSpPr>
          <p:cNvPr id="2216" name="Google Shape;2216;p183"/>
          <p:cNvSpPr txBox="1"/>
          <p:nvPr/>
        </p:nvSpPr>
        <p:spPr>
          <a:xfrm>
            <a:off x="1297500" y="1471650"/>
            <a:ext cx="2142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a:solidFill>
                  <a:schemeClr val="lt1"/>
                </a:solidFill>
                <a:latin typeface="Lato"/>
                <a:ea typeface="Lato"/>
                <a:cs typeface="Lato"/>
                <a:sym typeface="Lato"/>
              </a:rPr>
              <a:t>Un contrat aujourd’hui</a:t>
            </a:r>
            <a:endParaRPr>
              <a:solidFill>
                <a:schemeClr val="lt1"/>
              </a:solidFill>
              <a:latin typeface="Lato"/>
              <a:ea typeface="Lato"/>
              <a:cs typeface="Lato"/>
              <a:sym typeface="Lato"/>
            </a:endParaRPr>
          </a:p>
        </p:txBody>
      </p:sp>
      <p:sp>
        <p:nvSpPr>
          <p:cNvPr id="2217" name="Google Shape;2217;p183"/>
          <p:cNvSpPr txBox="1"/>
          <p:nvPr/>
        </p:nvSpPr>
        <p:spPr>
          <a:xfrm>
            <a:off x="5733025" y="1471650"/>
            <a:ext cx="2418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a:solidFill>
                  <a:schemeClr val="lt1"/>
                </a:solidFill>
                <a:latin typeface="Lato"/>
                <a:ea typeface="Lato"/>
                <a:cs typeface="Lato"/>
                <a:sym typeface="Lato"/>
              </a:rPr>
              <a:t>Un smart contract</a:t>
            </a:r>
            <a:endParaRPr>
              <a:solidFill>
                <a:schemeClr val="lt1"/>
              </a:solidFill>
              <a:latin typeface="Lato"/>
              <a:ea typeface="Lato"/>
              <a:cs typeface="Lato"/>
              <a:sym typeface="Lato"/>
            </a:endParaRPr>
          </a:p>
        </p:txBody>
      </p:sp>
      <p:sp>
        <p:nvSpPr>
          <p:cNvPr id="2218" name="Google Shape;2218;p183"/>
          <p:cNvSpPr/>
          <p:nvPr/>
        </p:nvSpPr>
        <p:spPr>
          <a:xfrm>
            <a:off x="252350" y="3750475"/>
            <a:ext cx="888900" cy="714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Partie 1</a:t>
            </a:r>
            <a:endParaRPr/>
          </a:p>
        </p:txBody>
      </p:sp>
      <p:sp>
        <p:nvSpPr>
          <p:cNvPr id="2219" name="Google Shape;2219;p183"/>
          <p:cNvSpPr/>
          <p:nvPr/>
        </p:nvSpPr>
        <p:spPr>
          <a:xfrm>
            <a:off x="3443350" y="3754750"/>
            <a:ext cx="888900" cy="714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Partie 2</a:t>
            </a:r>
            <a:endParaRPr/>
          </a:p>
        </p:txBody>
      </p:sp>
      <p:sp>
        <p:nvSpPr>
          <p:cNvPr id="2220" name="Google Shape;2220;p183"/>
          <p:cNvSpPr/>
          <p:nvPr/>
        </p:nvSpPr>
        <p:spPr>
          <a:xfrm>
            <a:off x="4521525" y="1878892"/>
            <a:ext cx="888900" cy="714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Partie 1</a:t>
            </a:r>
            <a:endParaRPr/>
          </a:p>
        </p:txBody>
      </p:sp>
      <p:sp>
        <p:nvSpPr>
          <p:cNvPr id="2221" name="Google Shape;2221;p183"/>
          <p:cNvSpPr/>
          <p:nvPr/>
        </p:nvSpPr>
        <p:spPr>
          <a:xfrm>
            <a:off x="8169725" y="1878900"/>
            <a:ext cx="888900" cy="714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Partie 2</a:t>
            </a:r>
            <a:endParaRPr/>
          </a:p>
        </p:txBody>
      </p:sp>
      <p:sp>
        <p:nvSpPr>
          <p:cNvPr id="2222" name="Google Shape;2222;p183"/>
          <p:cNvSpPr/>
          <p:nvPr/>
        </p:nvSpPr>
        <p:spPr>
          <a:xfrm>
            <a:off x="1362375" y="1901500"/>
            <a:ext cx="1891800" cy="2979600"/>
          </a:xfrm>
          <a:prstGeom prst="roundRect">
            <a:avLst>
              <a:gd name="adj" fmla="val 16667"/>
            </a:avLst>
          </a:prstGeom>
          <a:noFill/>
          <a:ln w="28575" cap="flat" cmpd="sng">
            <a:solidFill>
              <a:srgbClr val="FF0000"/>
            </a:solidFill>
            <a:prstDash val="dashDot"/>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fr">
                <a:solidFill>
                  <a:srgbClr val="FF0000"/>
                </a:solidFill>
              </a:rPr>
              <a:t>Entité Juridique</a:t>
            </a:r>
            <a:endParaRPr>
              <a:solidFill>
                <a:srgbClr val="FF0000"/>
              </a:solidFill>
            </a:endParaRPr>
          </a:p>
        </p:txBody>
      </p:sp>
      <p:sp>
        <p:nvSpPr>
          <p:cNvPr id="2223" name="Google Shape;2223;p183"/>
          <p:cNvSpPr/>
          <p:nvPr/>
        </p:nvSpPr>
        <p:spPr>
          <a:xfrm>
            <a:off x="1863825" y="3776000"/>
            <a:ext cx="888894" cy="662958"/>
          </a:xfrm>
          <a:prstGeom prst="flowChartDocument">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Contrat</a:t>
            </a:r>
            <a:endParaRPr/>
          </a:p>
        </p:txBody>
      </p:sp>
      <p:sp>
        <p:nvSpPr>
          <p:cNvPr id="2224" name="Google Shape;2224;p183"/>
          <p:cNvSpPr/>
          <p:nvPr/>
        </p:nvSpPr>
        <p:spPr>
          <a:xfrm>
            <a:off x="1863825" y="2385900"/>
            <a:ext cx="888900" cy="714000"/>
          </a:xfrm>
          <a:prstGeom prst="roundRect">
            <a:avLst>
              <a:gd name="adj" fmla="val 16667"/>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a:t>Avocat</a:t>
            </a:r>
            <a:endParaRPr sz="1200"/>
          </a:p>
          <a:p>
            <a:pPr marL="0" lvl="0" indent="0" algn="ctr" rtl="0">
              <a:spcBef>
                <a:spcPts val="0"/>
              </a:spcBef>
              <a:spcAft>
                <a:spcPts val="0"/>
              </a:spcAft>
              <a:buNone/>
            </a:pPr>
            <a:r>
              <a:rPr lang="fr" sz="1200"/>
              <a:t>Notaire</a:t>
            </a:r>
            <a:endParaRPr sz="1200"/>
          </a:p>
          <a:p>
            <a:pPr marL="0" lvl="0" indent="0" algn="ctr" rtl="0">
              <a:spcBef>
                <a:spcPts val="0"/>
              </a:spcBef>
              <a:spcAft>
                <a:spcPts val="0"/>
              </a:spcAft>
              <a:buNone/>
            </a:pPr>
            <a:r>
              <a:rPr lang="fr" sz="1200"/>
              <a:t>Juriste…</a:t>
            </a:r>
            <a:endParaRPr sz="1200"/>
          </a:p>
        </p:txBody>
      </p:sp>
      <p:cxnSp>
        <p:nvCxnSpPr>
          <p:cNvPr id="2225" name="Google Shape;2225;p183"/>
          <p:cNvCxnSpPr>
            <a:stCxn id="2224" idx="2"/>
            <a:endCxn id="2223" idx="0"/>
          </p:cNvCxnSpPr>
          <p:nvPr/>
        </p:nvCxnSpPr>
        <p:spPr>
          <a:xfrm>
            <a:off x="2308275" y="3099900"/>
            <a:ext cx="0" cy="676200"/>
          </a:xfrm>
          <a:prstGeom prst="straightConnector1">
            <a:avLst/>
          </a:prstGeom>
          <a:noFill/>
          <a:ln w="19050" cap="flat" cmpd="sng">
            <a:solidFill>
              <a:schemeClr val="dk2"/>
            </a:solidFill>
            <a:prstDash val="solid"/>
            <a:round/>
            <a:headEnd type="none" w="med" len="med"/>
            <a:tailEnd type="triangle" w="med" len="med"/>
          </a:ln>
        </p:spPr>
      </p:cxnSp>
      <p:cxnSp>
        <p:nvCxnSpPr>
          <p:cNvPr id="2226" name="Google Shape;2226;p183"/>
          <p:cNvCxnSpPr>
            <a:stCxn id="2218" idx="3"/>
            <a:endCxn id="2223" idx="1"/>
          </p:cNvCxnSpPr>
          <p:nvPr/>
        </p:nvCxnSpPr>
        <p:spPr>
          <a:xfrm>
            <a:off x="1141250" y="4107475"/>
            <a:ext cx="722700" cy="0"/>
          </a:xfrm>
          <a:prstGeom prst="straightConnector1">
            <a:avLst/>
          </a:prstGeom>
          <a:noFill/>
          <a:ln w="19050" cap="flat" cmpd="sng">
            <a:solidFill>
              <a:schemeClr val="dk2"/>
            </a:solidFill>
            <a:prstDash val="solid"/>
            <a:round/>
            <a:headEnd type="none" w="med" len="med"/>
            <a:tailEnd type="triangle" w="med" len="med"/>
          </a:ln>
        </p:spPr>
      </p:cxnSp>
      <p:cxnSp>
        <p:nvCxnSpPr>
          <p:cNvPr id="2227" name="Google Shape;2227;p183"/>
          <p:cNvCxnSpPr>
            <a:stCxn id="2219" idx="1"/>
            <a:endCxn id="2223" idx="3"/>
          </p:cNvCxnSpPr>
          <p:nvPr/>
        </p:nvCxnSpPr>
        <p:spPr>
          <a:xfrm rot="10800000">
            <a:off x="2752750" y="4107550"/>
            <a:ext cx="690600" cy="4200"/>
          </a:xfrm>
          <a:prstGeom prst="straightConnector1">
            <a:avLst/>
          </a:prstGeom>
          <a:noFill/>
          <a:ln w="19050" cap="flat" cmpd="sng">
            <a:solidFill>
              <a:schemeClr val="dk2"/>
            </a:solidFill>
            <a:prstDash val="solid"/>
            <a:round/>
            <a:headEnd type="none" w="med" len="med"/>
            <a:tailEnd type="triangle" w="med" len="med"/>
          </a:ln>
        </p:spPr>
      </p:cxnSp>
      <p:sp>
        <p:nvSpPr>
          <p:cNvPr id="2228" name="Google Shape;2228;p183"/>
          <p:cNvSpPr txBox="1"/>
          <p:nvPr/>
        </p:nvSpPr>
        <p:spPr>
          <a:xfrm>
            <a:off x="2308275" y="3214300"/>
            <a:ext cx="7227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rgbClr val="CCCCCC"/>
                </a:solidFill>
                <a:latin typeface="Lato"/>
                <a:ea typeface="Lato"/>
                <a:cs typeface="Lato"/>
                <a:sym typeface="Lato"/>
              </a:rPr>
              <a:t>Rédige</a:t>
            </a:r>
            <a:endParaRPr sz="1100">
              <a:solidFill>
                <a:srgbClr val="CCCCCC"/>
              </a:solidFill>
              <a:latin typeface="Lato"/>
              <a:ea typeface="Lato"/>
              <a:cs typeface="Lato"/>
              <a:sym typeface="Lato"/>
            </a:endParaRPr>
          </a:p>
        </p:txBody>
      </p:sp>
      <p:sp>
        <p:nvSpPr>
          <p:cNvPr id="2229" name="Google Shape;2229;p183"/>
          <p:cNvSpPr txBox="1"/>
          <p:nvPr/>
        </p:nvSpPr>
        <p:spPr>
          <a:xfrm>
            <a:off x="1399750" y="3825675"/>
            <a:ext cx="6906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rgbClr val="CCCCCC"/>
                </a:solidFill>
                <a:latin typeface="Lato"/>
                <a:ea typeface="Lato"/>
                <a:cs typeface="Lato"/>
                <a:sym typeface="Lato"/>
              </a:rPr>
              <a:t>Signe</a:t>
            </a:r>
            <a:endParaRPr sz="1100">
              <a:solidFill>
                <a:srgbClr val="CCCCCC"/>
              </a:solidFill>
              <a:latin typeface="Lato"/>
              <a:ea typeface="Lato"/>
              <a:cs typeface="Lato"/>
              <a:sym typeface="Lato"/>
            </a:endParaRPr>
          </a:p>
        </p:txBody>
      </p:sp>
      <p:sp>
        <p:nvSpPr>
          <p:cNvPr id="2230" name="Google Shape;2230;p183"/>
          <p:cNvSpPr txBox="1"/>
          <p:nvPr/>
        </p:nvSpPr>
        <p:spPr>
          <a:xfrm>
            <a:off x="2701751" y="3825675"/>
            <a:ext cx="5523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rgbClr val="CCCCCC"/>
                </a:solidFill>
                <a:latin typeface="Lato"/>
                <a:ea typeface="Lato"/>
                <a:cs typeface="Lato"/>
                <a:sym typeface="Lato"/>
              </a:rPr>
              <a:t>Signe</a:t>
            </a:r>
            <a:endParaRPr sz="1100">
              <a:solidFill>
                <a:srgbClr val="CCCCCC"/>
              </a:solidFill>
              <a:latin typeface="Lato"/>
              <a:ea typeface="Lato"/>
              <a:cs typeface="Lato"/>
              <a:sym typeface="Lato"/>
            </a:endParaRPr>
          </a:p>
        </p:txBody>
      </p:sp>
      <p:sp>
        <p:nvSpPr>
          <p:cNvPr id="2231" name="Google Shape;2231;p183"/>
          <p:cNvSpPr/>
          <p:nvPr/>
        </p:nvSpPr>
        <p:spPr>
          <a:xfrm>
            <a:off x="6345625" y="1901500"/>
            <a:ext cx="888894" cy="662958"/>
          </a:xfrm>
          <a:prstGeom prst="flowChartDocument">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Smart</a:t>
            </a:r>
            <a:endParaRPr/>
          </a:p>
          <a:p>
            <a:pPr marL="0" lvl="0" indent="0" algn="ctr" rtl="0">
              <a:spcBef>
                <a:spcPts val="0"/>
              </a:spcBef>
              <a:spcAft>
                <a:spcPts val="0"/>
              </a:spcAft>
              <a:buNone/>
            </a:pPr>
            <a:r>
              <a:rPr lang="fr"/>
              <a:t>Contract</a:t>
            </a:r>
            <a:endParaRPr/>
          </a:p>
        </p:txBody>
      </p:sp>
      <p:cxnSp>
        <p:nvCxnSpPr>
          <p:cNvPr id="2232" name="Google Shape;2232;p183"/>
          <p:cNvCxnSpPr>
            <a:stCxn id="2220" idx="3"/>
            <a:endCxn id="2231" idx="1"/>
          </p:cNvCxnSpPr>
          <p:nvPr/>
        </p:nvCxnSpPr>
        <p:spPr>
          <a:xfrm rot="10800000" flipH="1">
            <a:off x="5410425" y="2232892"/>
            <a:ext cx="935100" cy="3000"/>
          </a:xfrm>
          <a:prstGeom prst="straightConnector1">
            <a:avLst/>
          </a:prstGeom>
          <a:noFill/>
          <a:ln w="19050" cap="flat" cmpd="sng">
            <a:solidFill>
              <a:schemeClr val="dk2"/>
            </a:solidFill>
            <a:prstDash val="solid"/>
            <a:round/>
            <a:headEnd type="none" w="med" len="med"/>
            <a:tailEnd type="triangle" w="med" len="med"/>
          </a:ln>
        </p:spPr>
      </p:cxnSp>
      <p:sp>
        <p:nvSpPr>
          <p:cNvPr id="2233" name="Google Shape;2233;p183"/>
          <p:cNvSpPr txBox="1"/>
          <p:nvPr/>
        </p:nvSpPr>
        <p:spPr>
          <a:xfrm>
            <a:off x="5372317" y="1975075"/>
            <a:ext cx="10113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00">
                <a:solidFill>
                  <a:srgbClr val="CCCCCC"/>
                </a:solidFill>
                <a:latin typeface="Lato"/>
                <a:ea typeface="Lato"/>
                <a:cs typeface="Lato"/>
                <a:sym typeface="Lato"/>
              </a:rPr>
              <a:t>Signe</a:t>
            </a:r>
            <a:endParaRPr sz="1000">
              <a:solidFill>
                <a:srgbClr val="CCCCCC"/>
              </a:solidFill>
              <a:latin typeface="Lato"/>
              <a:ea typeface="Lato"/>
              <a:cs typeface="Lato"/>
              <a:sym typeface="Lato"/>
            </a:endParaRPr>
          </a:p>
        </p:txBody>
      </p:sp>
      <p:cxnSp>
        <p:nvCxnSpPr>
          <p:cNvPr id="2234" name="Google Shape;2234;p183"/>
          <p:cNvCxnSpPr>
            <a:stCxn id="2221" idx="1"/>
            <a:endCxn id="2231" idx="3"/>
          </p:cNvCxnSpPr>
          <p:nvPr/>
        </p:nvCxnSpPr>
        <p:spPr>
          <a:xfrm rot="10800000">
            <a:off x="7234625" y="2232900"/>
            <a:ext cx="935100" cy="3000"/>
          </a:xfrm>
          <a:prstGeom prst="straightConnector1">
            <a:avLst/>
          </a:prstGeom>
          <a:noFill/>
          <a:ln w="19050" cap="flat" cmpd="sng">
            <a:solidFill>
              <a:schemeClr val="dk2"/>
            </a:solidFill>
            <a:prstDash val="solid"/>
            <a:round/>
            <a:headEnd type="none" w="med" len="med"/>
            <a:tailEnd type="triangle" w="med" len="med"/>
          </a:ln>
        </p:spPr>
      </p:cxnSp>
      <p:sp>
        <p:nvSpPr>
          <p:cNvPr id="2235" name="Google Shape;2235;p183"/>
          <p:cNvSpPr/>
          <p:nvPr/>
        </p:nvSpPr>
        <p:spPr>
          <a:xfrm>
            <a:off x="4572000" y="3520925"/>
            <a:ext cx="4345200" cy="1390800"/>
          </a:xfrm>
          <a:prstGeom prst="roundRect">
            <a:avLst>
              <a:gd name="adj" fmla="val 16667"/>
            </a:avLst>
          </a:prstGeom>
          <a:noFill/>
          <a:ln w="28575" cap="flat" cmpd="sng">
            <a:solidFill>
              <a:srgbClr val="FF0000"/>
            </a:solidFill>
            <a:prstDash val="dashDot"/>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fr">
                <a:solidFill>
                  <a:srgbClr val="FF0000"/>
                </a:solidFill>
              </a:rPr>
              <a:t>Blockchain</a:t>
            </a:r>
            <a:endParaRPr>
              <a:solidFill>
                <a:srgbClr val="FF0000"/>
              </a:solidFill>
            </a:endParaRPr>
          </a:p>
        </p:txBody>
      </p:sp>
      <p:sp>
        <p:nvSpPr>
          <p:cNvPr id="2236" name="Google Shape;2236;p183"/>
          <p:cNvSpPr/>
          <p:nvPr/>
        </p:nvSpPr>
        <p:spPr>
          <a:xfrm>
            <a:off x="4719825" y="3780250"/>
            <a:ext cx="690600" cy="6630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83"/>
          <p:cNvSpPr/>
          <p:nvPr/>
        </p:nvSpPr>
        <p:spPr>
          <a:xfrm>
            <a:off x="5614425" y="3780250"/>
            <a:ext cx="690600" cy="6630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38" name="Google Shape;2238;p183"/>
          <p:cNvCxnSpPr>
            <a:stCxn id="2236" idx="3"/>
            <a:endCxn id="2237" idx="1"/>
          </p:cNvCxnSpPr>
          <p:nvPr/>
        </p:nvCxnSpPr>
        <p:spPr>
          <a:xfrm>
            <a:off x="5410425" y="4111750"/>
            <a:ext cx="204000" cy="0"/>
          </a:xfrm>
          <a:prstGeom prst="straightConnector1">
            <a:avLst/>
          </a:prstGeom>
          <a:noFill/>
          <a:ln w="9525" cap="flat" cmpd="sng">
            <a:solidFill>
              <a:schemeClr val="dk2"/>
            </a:solidFill>
            <a:prstDash val="solid"/>
            <a:round/>
            <a:headEnd type="none" w="med" len="med"/>
            <a:tailEnd type="none" w="med" len="med"/>
          </a:ln>
        </p:spPr>
      </p:cxnSp>
      <p:sp>
        <p:nvSpPr>
          <p:cNvPr id="2239" name="Google Shape;2239;p183"/>
          <p:cNvSpPr/>
          <p:nvPr/>
        </p:nvSpPr>
        <p:spPr>
          <a:xfrm>
            <a:off x="6509025" y="3780250"/>
            <a:ext cx="690600" cy="6630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83"/>
          <p:cNvSpPr/>
          <p:nvPr/>
        </p:nvSpPr>
        <p:spPr>
          <a:xfrm>
            <a:off x="7403625" y="3780250"/>
            <a:ext cx="690600" cy="6630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41" name="Google Shape;2241;p183"/>
          <p:cNvCxnSpPr>
            <a:stCxn id="2239" idx="3"/>
            <a:endCxn id="2240" idx="1"/>
          </p:cNvCxnSpPr>
          <p:nvPr/>
        </p:nvCxnSpPr>
        <p:spPr>
          <a:xfrm>
            <a:off x="7199625" y="4111750"/>
            <a:ext cx="204000" cy="0"/>
          </a:xfrm>
          <a:prstGeom prst="straightConnector1">
            <a:avLst/>
          </a:prstGeom>
          <a:noFill/>
          <a:ln w="9525" cap="flat" cmpd="sng">
            <a:solidFill>
              <a:schemeClr val="dk2"/>
            </a:solidFill>
            <a:prstDash val="solid"/>
            <a:round/>
            <a:headEnd type="none" w="med" len="med"/>
            <a:tailEnd type="none" w="med" len="med"/>
          </a:ln>
        </p:spPr>
      </p:cxnSp>
      <p:cxnSp>
        <p:nvCxnSpPr>
          <p:cNvPr id="2242" name="Google Shape;2242;p183"/>
          <p:cNvCxnSpPr/>
          <p:nvPr/>
        </p:nvCxnSpPr>
        <p:spPr>
          <a:xfrm>
            <a:off x="6305025" y="4147600"/>
            <a:ext cx="204000" cy="0"/>
          </a:xfrm>
          <a:prstGeom prst="straightConnector1">
            <a:avLst/>
          </a:prstGeom>
          <a:noFill/>
          <a:ln w="9525" cap="flat" cmpd="sng">
            <a:solidFill>
              <a:schemeClr val="dk2"/>
            </a:solidFill>
            <a:prstDash val="solid"/>
            <a:round/>
            <a:headEnd type="none" w="med" len="med"/>
            <a:tailEnd type="none" w="med" len="med"/>
          </a:ln>
        </p:spPr>
      </p:cxnSp>
      <p:cxnSp>
        <p:nvCxnSpPr>
          <p:cNvPr id="2243" name="Google Shape;2243;p183"/>
          <p:cNvCxnSpPr>
            <a:stCxn id="2240" idx="3"/>
          </p:cNvCxnSpPr>
          <p:nvPr/>
        </p:nvCxnSpPr>
        <p:spPr>
          <a:xfrm>
            <a:off x="8094225" y="4111750"/>
            <a:ext cx="684600" cy="4500"/>
          </a:xfrm>
          <a:prstGeom prst="straightConnector1">
            <a:avLst/>
          </a:prstGeom>
          <a:noFill/>
          <a:ln w="9525" cap="flat" cmpd="sng">
            <a:solidFill>
              <a:schemeClr val="dk2"/>
            </a:solidFill>
            <a:prstDash val="dash"/>
            <a:round/>
            <a:headEnd type="none" w="med" len="med"/>
            <a:tailEnd type="none" w="med" len="med"/>
          </a:ln>
        </p:spPr>
      </p:cxnSp>
      <p:sp>
        <p:nvSpPr>
          <p:cNvPr id="2244" name="Google Shape;2244;p183"/>
          <p:cNvSpPr/>
          <p:nvPr/>
        </p:nvSpPr>
        <p:spPr>
          <a:xfrm>
            <a:off x="7587197" y="3834226"/>
            <a:ext cx="447174" cy="336906"/>
          </a:xfrm>
          <a:prstGeom prst="flowChartDocument">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SC</a:t>
            </a:r>
            <a:endParaRPr sz="900">
              <a:latin typeface="Lato"/>
              <a:ea typeface="Lato"/>
              <a:cs typeface="Lato"/>
              <a:sym typeface="Lato"/>
            </a:endParaRPr>
          </a:p>
        </p:txBody>
      </p:sp>
      <p:cxnSp>
        <p:nvCxnSpPr>
          <p:cNvPr id="2245" name="Google Shape;2245;p183"/>
          <p:cNvCxnSpPr>
            <a:stCxn id="2231" idx="2"/>
            <a:endCxn id="2244" idx="0"/>
          </p:cNvCxnSpPr>
          <p:nvPr/>
        </p:nvCxnSpPr>
        <p:spPr>
          <a:xfrm rot="-5400000" flipH="1">
            <a:off x="6643522" y="2667179"/>
            <a:ext cx="1313700" cy="1020600"/>
          </a:xfrm>
          <a:prstGeom prst="bentConnector3">
            <a:avLst>
              <a:gd name="adj1" fmla="val 51343"/>
            </a:avLst>
          </a:prstGeom>
          <a:noFill/>
          <a:ln w="28575" cap="flat" cmpd="sng">
            <a:solidFill>
              <a:schemeClr val="dk2"/>
            </a:solidFill>
            <a:prstDash val="solid"/>
            <a:round/>
            <a:headEnd type="none" w="med" len="med"/>
            <a:tailEnd type="stealth" w="med" len="med"/>
          </a:ln>
        </p:spPr>
      </p:cxnSp>
      <p:sp>
        <p:nvSpPr>
          <p:cNvPr id="2246" name="Google Shape;2246;p183"/>
          <p:cNvSpPr txBox="1"/>
          <p:nvPr/>
        </p:nvSpPr>
        <p:spPr>
          <a:xfrm>
            <a:off x="6795967" y="2728100"/>
            <a:ext cx="10113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rgbClr val="CCCCCC"/>
                </a:solidFill>
                <a:latin typeface="Lato"/>
                <a:ea typeface="Lato"/>
                <a:cs typeface="Lato"/>
                <a:sym typeface="Lato"/>
              </a:rPr>
              <a:t>Validation et intégration</a:t>
            </a:r>
            <a:endParaRPr sz="1100">
              <a:solidFill>
                <a:srgbClr val="CCCCCC"/>
              </a:solidFill>
              <a:latin typeface="Lato"/>
              <a:ea typeface="Lato"/>
              <a:cs typeface="Lato"/>
              <a:sym typeface="Lato"/>
            </a:endParaRPr>
          </a:p>
        </p:txBody>
      </p:sp>
      <p:sp>
        <p:nvSpPr>
          <p:cNvPr id="2247" name="Google Shape;2247;p183"/>
          <p:cNvSpPr txBox="1"/>
          <p:nvPr/>
        </p:nvSpPr>
        <p:spPr>
          <a:xfrm>
            <a:off x="7277317" y="1975075"/>
            <a:ext cx="10113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00">
                <a:solidFill>
                  <a:srgbClr val="CCCCCC"/>
                </a:solidFill>
                <a:latin typeface="Lato"/>
                <a:ea typeface="Lato"/>
                <a:cs typeface="Lato"/>
                <a:sym typeface="Lato"/>
              </a:rPr>
              <a:t>Signe</a:t>
            </a:r>
            <a:endParaRPr sz="1000">
              <a:solidFill>
                <a:srgbClr val="CCCCCC"/>
              </a:solidFill>
              <a:latin typeface="Lato"/>
              <a:ea typeface="Lato"/>
              <a:cs typeface="Lato"/>
              <a:sym typeface="Lato"/>
            </a:endParaRPr>
          </a:p>
        </p:txBody>
      </p:sp>
      <p:sp>
        <p:nvSpPr>
          <p:cNvPr id="2248" name="Google Shape;2248;p183"/>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2"/>
        <p:cNvGrpSpPr/>
        <p:nvPr/>
      </p:nvGrpSpPr>
      <p:grpSpPr>
        <a:xfrm>
          <a:off x="0" y="0"/>
          <a:ext cx="0" cy="0"/>
          <a:chOff x="0" y="0"/>
          <a:chExt cx="0" cy="0"/>
        </a:xfrm>
      </p:grpSpPr>
      <p:sp>
        <p:nvSpPr>
          <p:cNvPr id="2253" name="Google Shape;2253;p18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lnSpc>
                <a:spcPct val="120000"/>
              </a:lnSpc>
              <a:spcBef>
                <a:spcPts val="0"/>
              </a:spcBef>
              <a:spcAft>
                <a:spcPts val="0"/>
              </a:spcAft>
              <a:buNone/>
            </a:pPr>
            <a:r>
              <a:rPr lang="fr"/>
              <a:t>L’avenir des smart contracts dans les relations contractuelles</a:t>
            </a:r>
            <a:endParaRPr/>
          </a:p>
        </p:txBody>
      </p:sp>
      <p:sp>
        <p:nvSpPr>
          <p:cNvPr id="2254" name="Google Shape;2254;p18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fr" sz="1500"/>
              <a:t>Ces contrats pourraient révolutionner les relations contractuelles dans la mesure où l’on pourrait entraîner l’annulation d’un contrat, la suspension du paiement en cas de rupture des termes du contrat ou d’inexécution totale ou partielle d’une obligation. </a:t>
            </a:r>
            <a:endParaRPr sz="1500"/>
          </a:p>
          <a:p>
            <a:pPr marL="0" lvl="0" indent="0" algn="just" rtl="0">
              <a:spcBef>
                <a:spcPts val="1200"/>
              </a:spcBef>
              <a:spcAft>
                <a:spcPts val="0"/>
              </a:spcAft>
              <a:buNone/>
            </a:pPr>
            <a:endParaRPr sz="1500"/>
          </a:p>
          <a:p>
            <a:pPr marL="0" lvl="0" indent="0" algn="just" rtl="0">
              <a:spcBef>
                <a:spcPts val="1200"/>
              </a:spcBef>
              <a:spcAft>
                <a:spcPts val="1200"/>
              </a:spcAft>
              <a:buNone/>
            </a:pPr>
            <a:r>
              <a:rPr lang="fr" sz="1500"/>
              <a:t>La prestation, la location, la vente ou encore le remboursement automatique font également partie des possibilités offertes par les contrats intelligents.</a:t>
            </a:r>
            <a:endParaRPr/>
          </a:p>
        </p:txBody>
      </p:sp>
      <p:sp>
        <p:nvSpPr>
          <p:cNvPr id="2255" name="Google Shape;2255;p184"/>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59"/>
        <p:cNvGrpSpPr/>
        <p:nvPr/>
      </p:nvGrpSpPr>
      <p:grpSpPr>
        <a:xfrm>
          <a:off x="0" y="0"/>
          <a:ext cx="0" cy="0"/>
          <a:chOff x="0" y="0"/>
          <a:chExt cx="0" cy="0"/>
        </a:xfrm>
      </p:grpSpPr>
      <p:sp>
        <p:nvSpPr>
          <p:cNvPr id="2260" name="Google Shape;2260;p18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Fizzy via AXA</a:t>
            </a:r>
            <a:endParaRPr/>
          </a:p>
        </p:txBody>
      </p:sp>
      <p:pic>
        <p:nvPicPr>
          <p:cNvPr id="2261" name="Google Shape;2261;p185"/>
          <p:cNvPicPr preferRelativeResize="0"/>
          <p:nvPr/>
        </p:nvPicPr>
        <p:blipFill>
          <a:blip r:embed="rId3">
            <a:alphaModFix/>
          </a:blip>
          <a:stretch>
            <a:fillRect/>
          </a:stretch>
        </p:blipFill>
        <p:spPr>
          <a:xfrm>
            <a:off x="1243000" y="1392650"/>
            <a:ext cx="6657975" cy="3086100"/>
          </a:xfrm>
          <a:prstGeom prst="rect">
            <a:avLst/>
          </a:prstGeom>
          <a:noFill/>
          <a:ln>
            <a:noFill/>
          </a:ln>
        </p:spPr>
      </p:pic>
      <p:sp>
        <p:nvSpPr>
          <p:cNvPr id="2262" name="Google Shape;2262;p185"/>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6"/>
        <p:cNvGrpSpPr/>
        <p:nvPr/>
      </p:nvGrpSpPr>
      <p:grpSpPr>
        <a:xfrm>
          <a:off x="0" y="0"/>
          <a:ext cx="0" cy="0"/>
          <a:chOff x="0" y="0"/>
          <a:chExt cx="0" cy="0"/>
        </a:xfrm>
      </p:grpSpPr>
      <p:sp>
        <p:nvSpPr>
          <p:cNvPr id="2267" name="Google Shape;2267;p18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Fizzy via AXA</a:t>
            </a:r>
            <a:endParaRPr/>
          </a:p>
        </p:txBody>
      </p:sp>
      <p:sp>
        <p:nvSpPr>
          <p:cNvPr id="2268" name="Google Shape;2268;p18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Fizzy fut la première assurance française basée sur la Blockchain. </a:t>
            </a:r>
            <a:endParaRPr/>
          </a:p>
          <a:p>
            <a:pPr marL="0" lvl="0" indent="0" algn="l" rtl="0">
              <a:spcBef>
                <a:spcPts val="1200"/>
              </a:spcBef>
              <a:spcAft>
                <a:spcPts val="0"/>
              </a:spcAft>
              <a:buNone/>
            </a:pPr>
            <a:r>
              <a:rPr lang="fr"/>
              <a:t>Elle fut développée en 2017 et fermée en 2019 par manque de clients. </a:t>
            </a:r>
            <a:endParaRPr/>
          </a:p>
          <a:p>
            <a:pPr marL="0" lvl="0" indent="0" algn="l" rtl="0">
              <a:spcBef>
                <a:spcPts val="1200"/>
              </a:spcBef>
              <a:spcAft>
                <a:spcPts val="0"/>
              </a:spcAft>
              <a:buNone/>
            </a:pPr>
            <a:r>
              <a:rPr lang="fr"/>
              <a:t>L’idée était d’avoir une police d’assurance qui permettait le remboursement des clients en cas de retard de vol d’avion.</a:t>
            </a:r>
            <a:endParaRPr/>
          </a:p>
          <a:p>
            <a:pPr marL="0" lvl="0" indent="0" algn="l" rtl="0">
              <a:spcBef>
                <a:spcPts val="1200"/>
              </a:spcBef>
              <a:spcAft>
                <a:spcPts val="1200"/>
              </a:spcAft>
              <a:buNone/>
            </a:pPr>
            <a:r>
              <a:rPr lang="fr"/>
              <a:t>Le contrat permettait de recevoir une indemnisation automatique en cas de retard de plus de 2 heures sans aucune réclamation.</a:t>
            </a:r>
            <a:endParaRPr/>
          </a:p>
        </p:txBody>
      </p:sp>
      <p:sp>
        <p:nvSpPr>
          <p:cNvPr id="2269" name="Google Shape;2269;p186"/>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73"/>
        <p:cNvGrpSpPr/>
        <p:nvPr/>
      </p:nvGrpSpPr>
      <p:grpSpPr>
        <a:xfrm>
          <a:off x="0" y="0"/>
          <a:ext cx="0" cy="0"/>
          <a:chOff x="0" y="0"/>
          <a:chExt cx="0" cy="0"/>
        </a:xfrm>
      </p:grpSpPr>
      <p:sp>
        <p:nvSpPr>
          <p:cNvPr id="2274" name="Google Shape;2274;p18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lnSpc>
                <a:spcPct val="120000"/>
              </a:lnSpc>
              <a:spcBef>
                <a:spcPts val="0"/>
              </a:spcBef>
              <a:spcAft>
                <a:spcPts val="0"/>
              </a:spcAft>
              <a:buNone/>
            </a:pPr>
            <a:r>
              <a:rPr lang="fr"/>
              <a:t>L’avenir des smart contracts dans les relations contractuelles</a:t>
            </a:r>
            <a:endParaRPr/>
          </a:p>
        </p:txBody>
      </p:sp>
      <p:sp>
        <p:nvSpPr>
          <p:cNvPr id="2275" name="Google Shape;2275;p187"/>
          <p:cNvSpPr txBox="1">
            <a:spLocks noGrp="1"/>
          </p:cNvSpPr>
          <p:nvPr>
            <p:ph type="body" idx="1"/>
          </p:nvPr>
        </p:nvSpPr>
        <p:spPr>
          <a:xfrm>
            <a:off x="1374900" y="1940350"/>
            <a:ext cx="3197100" cy="2361600"/>
          </a:xfrm>
          <a:prstGeom prst="rect">
            <a:avLst/>
          </a:prstGeom>
        </p:spPr>
        <p:txBody>
          <a:bodyPr spcFirstLastPara="1" wrap="square" lIns="91425" tIns="91425" rIns="91425" bIns="91425" anchor="t" anchorCtr="0">
            <a:normAutofit/>
          </a:bodyPr>
          <a:lstStyle/>
          <a:p>
            <a:pPr marL="0" lvl="0" indent="0" algn="just" rtl="0">
              <a:lnSpc>
                <a:spcPct val="141667"/>
              </a:lnSpc>
              <a:spcBef>
                <a:spcPts val="0"/>
              </a:spcBef>
              <a:spcAft>
                <a:spcPts val="0"/>
              </a:spcAft>
              <a:buNone/>
            </a:pPr>
            <a:r>
              <a:rPr lang="fr" sz="1200"/>
              <a:t>“Si le propriétaire cesse d’effectuer les versements, le smart contract peut invoquer un protocole qui rend automatiquement le contrôle du véhicule à la banque.”</a:t>
            </a:r>
            <a:endParaRPr sz="1200"/>
          </a:p>
          <a:p>
            <a:pPr marL="0" lvl="0" indent="0" algn="r" rtl="0">
              <a:lnSpc>
                <a:spcPct val="141667"/>
              </a:lnSpc>
              <a:spcBef>
                <a:spcPts val="3000"/>
              </a:spcBef>
              <a:spcAft>
                <a:spcPts val="3000"/>
              </a:spcAft>
              <a:buNone/>
            </a:pPr>
            <a:r>
              <a:rPr lang="fr" sz="1200"/>
              <a:t>Nick Szabo</a:t>
            </a:r>
            <a:endParaRPr/>
          </a:p>
        </p:txBody>
      </p:sp>
      <p:pic>
        <p:nvPicPr>
          <p:cNvPr id="2276" name="Google Shape;2276;p187"/>
          <p:cNvPicPr preferRelativeResize="0"/>
          <p:nvPr/>
        </p:nvPicPr>
        <p:blipFill>
          <a:blip r:embed="rId3">
            <a:alphaModFix/>
          </a:blip>
          <a:stretch>
            <a:fillRect/>
          </a:stretch>
        </p:blipFill>
        <p:spPr>
          <a:xfrm>
            <a:off x="5014875" y="1390886"/>
            <a:ext cx="3542576" cy="2361725"/>
          </a:xfrm>
          <a:prstGeom prst="rect">
            <a:avLst/>
          </a:prstGeom>
          <a:noFill/>
          <a:ln>
            <a:noFill/>
          </a:ln>
        </p:spPr>
      </p:pic>
      <p:sp>
        <p:nvSpPr>
          <p:cNvPr id="2277" name="Google Shape;2277;p187"/>
          <p:cNvSpPr txBox="1"/>
          <p:nvPr/>
        </p:nvSpPr>
        <p:spPr>
          <a:xfrm>
            <a:off x="5384413" y="3835625"/>
            <a:ext cx="2803500" cy="3387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fr" sz="1000" i="1">
                <a:solidFill>
                  <a:schemeClr val="lt1"/>
                </a:solidFill>
                <a:latin typeface="Lato"/>
                <a:ea typeface="Lato"/>
                <a:cs typeface="Lato"/>
                <a:sym typeface="Lato"/>
              </a:rPr>
              <a:t>Nick Szabo, créateur du concept de Smart Contract</a:t>
            </a:r>
            <a:endParaRPr sz="1000" i="1">
              <a:solidFill>
                <a:schemeClr val="lt1"/>
              </a:solidFill>
              <a:latin typeface="Lato"/>
              <a:ea typeface="Lato"/>
              <a:cs typeface="Lato"/>
              <a:sym typeface="Lato"/>
            </a:endParaRPr>
          </a:p>
        </p:txBody>
      </p:sp>
      <p:sp>
        <p:nvSpPr>
          <p:cNvPr id="2278" name="Google Shape;2278;p187"/>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5"/>
        <p:cNvGrpSpPr/>
        <p:nvPr/>
      </p:nvGrpSpPr>
      <p:grpSpPr>
        <a:xfrm>
          <a:off x="0" y="0"/>
          <a:ext cx="0" cy="0"/>
          <a:chOff x="0" y="0"/>
          <a:chExt cx="0" cy="0"/>
        </a:xfrm>
      </p:grpSpPr>
      <p:sp>
        <p:nvSpPr>
          <p:cNvPr id="2096" name="Google Shape;2096;p170"/>
          <p:cNvSpPr txBox="1">
            <a:spLocks noGrp="1"/>
          </p:cNvSpPr>
          <p:nvPr>
            <p:ph type="ctrTitle"/>
          </p:nvPr>
        </p:nvSpPr>
        <p:spPr>
          <a:xfrm>
            <a:off x="824000" y="1613825"/>
            <a:ext cx="5673600" cy="187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fr" sz="3040"/>
              <a:t>Cours 4 : Les smart contracts </a:t>
            </a:r>
            <a:endParaRPr sz="3040"/>
          </a:p>
        </p:txBody>
      </p:sp>
      <p:sp>
        <p:nvSpPr>
          <p:cNvPr id="2097" name="Google Shape;2097;p170"/>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fr"/>
              <a:t>MsC2 DEIA - ECE Paris</a:t>
            </a:r>
            <a:endParaRPr/>
          </a:p>
          <a:p>
            <a:pPr marL="0" lvl="0" indent="0" algn="l" rtl="0">
              <a:spcBef>
                <a:spcPts val="0"/>
              </a:spcBef>
              <a:spcAft>
                <a:spcPts val="0"/>
              </a:spcAft>
              <a:buNone/>
            </a:pPr>
            <a:r>
              <a:rPr lang="fr"/>
              <a:t>Un cours de Yann FORNIER</a:t>
            </a:r>
            <a:endParaRPr/>
          </a:p>
        </p:txBody>
      </p:sp>
      <p:sp>
        <p:nvSpPr>
          <p:cNvPr id="2098" name="Google Shape;2098;p170"/>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82"/>
        <p:cNvGrpSpPr/>
        <p:nvPr/>
      </p:nvGrpSpPr>
      <p:grpSpPr>
        <a:xfrm>
          <a:off x="0" y="0"/>
          <a:ext cx="0" cy="0"/>
          <a:chOff x="0" y="0"/>
          <a:chExt cx="0" cy="0"/>
        </a:xfrm>
      </p:grpSpPr>
      <p:sp>
        <p:nvSpPr>
          <p:cNvPr id="2283" name="Google Shape;2283;p18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Signature électronique et Smart Contracts</a:t>
            </a:r>
            <a:endParaRPr/>
          </a:p>
        </p:txBody>
      </p:sp>
      <p:sp>
        <p:nvSpPr>
          <p:cNvPr id="2284" name="Google Shape;2284;p188"/>
          <p:cNvSpPr txBox="1">
            <a:spLocks noGrp="1"/>
          </p:cNvSpPr>
          <p:nvPr>
            <p:ph type="body" idx="1"/>
          </p:nvPr>
        </p:nvSpPr>
        <p:spPr>
          <a:xfrm>
            <a:off x="1297500" y="1902800"/>
            <a:ext cx="2835300" cy="149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fr"/>
              <a:t>La signature électronique permet de signer n’importe quel document de manière électronique.</a:t>
            </a:r>
            <a:endParaRPr/>
          </a:p>
          <a:p>
            <a:pPr marL="0" lvl="0" indent="0" algn="l" rtl="0">
              <a:spcBef>
                <a:spcPts val="1200"/>
              </a:spcBef>
              <a:spcAft>
                <a:spcPts val="1200"/>
              </a:spcAft>
              <a:buNone/>
            </a:pPr>
            <a:r>
              <a:rPr lang="fr"/>
              <a:t>Gain de temps en impression, stockage, envoi, etc…</a:t>
            </a:r>
            <a:endParaRPr/>
          </a:p>
        </p:txBody>
      </p:sp>
      <p:pic>
        <p:nvPicPr>
          <p:cNvPr id="2285" name="Google Shape;2285;p188"/>
          <p:cNvPicPr preferRelativeResize="0"/>
          <p:nvPr/>
        </p:nvPicPr>
        <p:blipFill>
          <a:blip r:embed="rId3">
            <a:alphaModFix/>
          </a:blip>
          <a:stretch>
            <a:fillRect/>
          </a:stretch>
        </p:blipFill>
        <p:spPr>
          <a:xfrm>
            <a:off x="4295100" y="1603525"/>
            <a:ext cx="4706400" cy="2353200"/>
          </a:xfrm>
          <a:prstGeom prst="rect">
            <a:avLst/>
          </a:prstGeom>
          <a:noFill/>
          <a:ln>
            <a:noFill/>
          </a:ln>
        </p:spPr>
      </p:pic>
      <p:sp>
        <p:nvSpPr>
          <p:cNvPr id="2286" name="Google Shape;2286;p188"/>
          <p:cNvSpPr txBox="1"/>
          <p:nvPr/>
        </p:nvSpPr>
        <p:spPr>
          <a:xfrm>
            <a:off x="4295175" y="4057875"/>
            <a:ext cx="4706400" cy="38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300" i="1">
                <a:solidFill>
                  <a:schemeClr val="lt1"/>
                </a:solidFill>
                <a:latin typeface="Lato"/>
                <a:ea typeface="Lato"/>
                <a:cs typeface="Lato"/>
                <a:sym typeface="Lato"/>
              </a:rPr>
              <a:t>Adobe Sign, la solution Adobe pour les signatures électroniques.</a:t>
            </a:r>
            <a:endParaRPr sz="1300" i="1">
              <a:solidFill>
                <a:schemeClr val="lt1"/>
              </a:solidFill>
              <a:latin typeface="Lato"/>
              <a:ea typeface="Lato"/>
              <a:cs typeface="Lato"/>
              <a:sym typeface="Lato"/>
            </a:endParaRPr>
          </a:p>
        </p:txBody>
      </p:sp>
      <p:sp>
        <p:nvSpPr>
          <p:cNvPr id="2287" name="Google Shape;2287;p188"/>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91"/>
        <p:cNvGrpSpPr/>
        <p:nvPr/>
      </p:nvGrpSpPr>
      <p:grpSpPr>
        <a:xfrm>
          <a:off x="0" y="0"/>
          <a:ext cx="0" cy="0"/>
          <a:chOff x="0" y="0"/>
          <a:chExt cx="0" cy="0"/>
        </a:xfrm>
      </p:grpSpPr>
      <p:sp>
        <p:nvSpPr>
          <p:cNvPr id="2292" name="Google Shape;2292;p189"/>
          <p:cNvSpPr txBox="1">
            <a:spLocks noGrp="1"/>
          </p:cNvSpPr>
          <p:nvPr>
            <p:ph type="title"/>
          </p:nvPr>
        </p:nvSpPr>
        <p:spPr>
          <a:xfrm>
            <a:off x="1297500" y="393750"/>
            <a:ext cx="7038900" cy="71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Signature électronique et Smart Contracts</a:t>
            </a:r>
            <a:endParaRPr/>
          </a:p>
        </p:txBody>
      </p:sp>
      <p:sp>
        <p:nvSpPr>
          <p:cNvPr id="2293" name="Google Shape;2293;p189"/>
          <p:cNvSpPr txBox="1"/>
          <p:nvPr/>
        </p:nvSpPr>
        <p:spPr>
          <a:xfrm>
            <a:off x="2546900" y="996900"/>
            <a:ext cx="4258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a:solidFill>
                  <a:schemeClr val="lt1"/>
                </a:solidFill>
                <a:latin typeface="Lato"/>
                <a:ea typeface="Lato"/>
                <a:cs typeface="Lato"/>
                <a:sym typeface="Lato"/>
              </a:rPr>
              <a:t>Un smart contract validé par signature électronique</a:t>
            </a:r>
            <a:endParaRPr>
              <a:solidFill>
                <a:schemeClr val="lt1"/>
              </a:solidFill>
              <a:latin typeface="Lato"/>
              <a:ea typeface="Lato"/>
              <a:cs typeface="Lato"/>
              <a:sym typeface="Lato"/>
            </a:endParaRPr>
          </a:p>
        </p:txBody>
      </p:sp>
      <p:sp>
        <p:nvSpPr>
          <p:cNvPr id="2294" name="Google Shape;2294;p189"/>
          <p:cNvSpPr/>
          <p:nvPr/>
        </p:nvSpPr>
        <p:spPr>
          <a:xfrm>
            <a:off x="359048" y="1751817"/>
            <a:ext cx="888900" cy="714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Partie 1</a:t>
            </a:r>
            <a:endParaRPr/>
          </a:p>
        </p:txBody>
      </p:sp>
      <p:sp>
        <p:nvSpPr>
          <p:cNvPr id="2295" name="Google Shape;2295;p189"/>
          <p:cNvSpPr/>
          <p:nvPr/>
        </p:nvSpPr>
        <p:spPr>
          <a:xfrm>
            <a:off x="7864825" y="1751825"/>
            <a:ext cx="888900" cy="714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Partie 2</a:t>
            </a:r>
            <a:endParaRPr/>
          </a:p>
        </p:txBody>
      </p:sp>
      <p:sp>
        <p:nvSpPr>
          <p:cNvPr id="2296" name="Google Shape;2296;p189"/>
          <p:cNvSpPr/>
          <p:nvPr/>
        </p:nvSpPr>
        <p:spPr>
          <a:xfrm>
            <a:off x="4119733" y="1774981"/>
            <a:ext cx="888894" cy="662958"/>
          </a:xfrm>
          <a:prstGeom prst="flowChartDocument">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a:t>Smart</a:t>
            </a:r>
            <a:endParaRPr/>
          </a:p>
          <a:p>
            <a:pPr marL="0" lvl="0" indent="0" algn="ctr" rtl="0">
              <a:spcBef>
                <a:spcPts val="0"/>
              </a:spcBef>
              <a:spcAft>
                <a:spcPts val="0"/>
              </a:spcAft>
              <a:buNone/>
            </a:pPr>
            <a:r>
              <a:rPr lang="fr"/>
              <a:t>Contract</a:t>
            </a:r>
            <a:endParaRPr/>
          </a:p>
        </p:txBody>
      </p:sp>
      <p:sp>
        <p:nvSpPr>
          <p:cNvPr id="2297" name="Google Shape;2297;p189"/>
          <p:cNvSpPr/>
          <p:nvPr/>
        </p:nvSpPr>
        <p:spPr>
          <a:xfrm>
            <a:off x="2598875" y="3396775"/>
            <a:ext cx="4345200" cy="1390800"/>
          </a:xfrm>
          <a:prstGeom prst="roundRect">
            <a:avLst>
              <a:gd name="adj" fmla="val 16667"/>
            </a:avLst>
          </a:prstGeom>
          <a:noFill/>
          <a:ln w="28575" cap="flat" cmpd="sng">
            <a:solidFill>
              <a:srgbClr val="FF0000"/>
            </a:solidFill>
            <a:prstDash val="dashDot"/>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fr">
                <a:solidFill>
                  <a:srgbClr val="FF0000"/>
                </a:solidFill>
              </a:rPr>
              <a:t>Blockchain</a:t>
            </a:r>
            <a:endParaRPr>
              <a:solidFill>
                <a:srgbClr val="FF0000"/>
              </a:solidFill>
            </a:endParaRPr>
          </a:p>
        </p:txBody>
      </p:sp>
      <p:sp>
        <p:nvSpPr>
          <p:cNvPr id="2298" name="Google Shape;2298;p189"/>
          <p:cNvSpPr/>
          <p:nvPr/>
        </p:nvSpPr>
        <p:spPr>
          <a:xfrm>
            <a:off x="2746700" y="3656100"/>
            <a:ext cx="690600" cy="6630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89"/>
          <p:cNvSpPr/>
          <p:nvPr/>
        </p:nvSpPr>
        <p:spPr>
          <a:xfrm>
            <a:off x="3641300" y="3656100"/>
            <a:ext cx="690600" cy="6630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0" name="Google Shape;2300;p189"/>
          <p:cNvCxnSpPr>
            <a:stCxn id="2298" idx="3"/>
            <a:endCxn id="2299" idx="1"/>
          </p:cNvCxnSpPr>
          <p:nvPr/>
        </p:nvCxnSpPr>
        <p:spPr>
          <a:xfrm>
            <a:off x="3437300" y="3987600"/>
            <a:ext cx="204000" cy="0"/>
          </a:xfrm>
          <a:prstGeom prst="straightConnector1">
            <a:avLst/>
          </a:prstGeom>
          <a:noFill/>
          <a:ln w="9525" cap="flat" cmpd="sng">
            <a:solidFill>
              <a:schemeClr val="dk2"/>
            </a:solidFill>
            <a:prstDash val="solid"/>
            <a:round/>
            <a:headEnd type="none" w="med" len="med"/>
            <a:tailEnd type="none" w="med" len="med"/>
          </a:ln>
        </p:spPr>
      </p:cxnSp>
      <p:sp>
        <p:nvSpPr>
          <p:cNvPr id="2301" name="Google Shape;2301;p189"/>
          <p:cNvSpPr/>
          <p:nvPr/>
        </p:nvSpPr>
        <p:spPr>
          <a:xfrm>
            <a:off x="4535900" y="3656100"/>
            <a:ext cx="690600" cy="6630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89"/>
          <p:cNvSpPr/>
          <p:nvPr/>
        </p:nvSpPr>
        <p:spPr>
          <a:xfrm>
            <a:off x="5430500" y="3656100"/>
            <a:ext cx="690600" cy="6630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3" name="Google Shape;2303;p189"/>
          <p:cNvCxnSpPr>
            <a:stCxn id="2301" idx="3"/>
            <a:endCxn id="2302" idx="1"/>
          </p:cNvCxnSpPr>
          <p:nvPr/>
        </p:nvCxnSpPr>
        <p:spPr>
          <a:xfrm>
            <a:off x="5226500" y="3987600"/>
            <a:ext cx="204000" cy="0"/>
          </a:xfrm>
          <a:prstGeom prst="straightConnector1">
            <a:avLst/>
          </a:prstGeom>
          <a:noFill/>
          <a:ln w="9525" cap="flat" cmpd="sng">
            <a:solidFill>
              <a:schemeClr val="dk2"/>
            </a:solidFill>
            <a:prstDash val="solid"/>
            <a:round/>
            <a:headEnd type="none" w="med" len="med"/>
            <a:tailEnd type="none" w="med" len="med"/>
          </a:ln>
        </p:spPr>
      </p:cxnSp>
      <p:cxnSp>
        <p:nvCxnSpPr>
          <p:cNvPr id="2304" name="Google Shape;2304;p189"/>
          <p:cNvCxnSpPr/>
          <p:nvPr/>
        </p:nvCxnSpPr>
        <p:spPr>
          <a:xfrm>
            <a:off x="4331900" y="4023450"/>
            <a:ext cx="204000" cy="0"/>
          </a:xfrm>
          <a:prstGeom prst="straightConnector1">
            <a:avLst/>
          </a:prstGeom>
          <a:noFill/>
          <a:ln w="9525" cap="flat" cmpd="sng">
            <a:solidFill>
              <a:schemeClr val="dk2"/>
            </a:solidFill>
            <a:prstDash val="solid"/>
            <a:round/>
            <a:headEnd type="none" w="med" len="med"/>
            <a:tailEnd type="none" w="med" len="med"/>
          </a:ln>
        </p:spPr>
      </p:cxnSp>
      <p:cxnSp>
        <p:nvCxnSpPr>
          <p:cNvPr id="2305" name="Google Shape;2305;p189"/>
          <p:cNvCxnSpPr>
            <a:stCxn id="2302" idx="3"/>
          </p:cNvCxnSpPr>
          <p:nvPr/>
        </p:nvCxnSpPr>
        <p:spPr>
          <a:xfrm>
            <a:off x="6121100" y="3987600"/>
            <a:ext cx="684600" cy="4500"/>
          </a:xfrm>
          <a:prstGeom prst="straightConnector1">
            <a:avLst/>
          </a:prstGeom>
          <a:noFill/>
          <a:ln w="9525" cap="flat" cmpd="sng">
            <a:solidFill>
              <a:schemeClr val="dk2"/>
            </a:solidFill>
            <a:prstDash val="dash"/>
            <a:round/>
            <a:headEnd type="none" w="med" len="med"/>
            <a:tailEnd type="none" w="med" len="med"/>
          </a:ln>
        </p:spPr>
      </p:cxnSp>
      <p:sp>
        <p:nvSpPr>
          <p:cNvPr id="2306" name="Google Shape;2306;p189"/>
          <p:cNvSpPr/>
          <p:nvPr/>
        </p:nvSpPr>
        <p:spPr>
          <a:xfrm>
            <a:off x="5614072" y="3710076"/>
            <a:ext cx="447174" cy="336906"/>
          </a:xfrm>
          <a:prstGeom prst="flowChartDocument">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900">
                <a:latin typeface="Lato"/>
                <a:ea typeface="Lato"/>
                <a:cs typeface="Lato"/>
                <a:sym typeface="Lato"/>
              </a:rPr>
              <a:t>SC</a:t>
            </a:r>
            <a:endParaRPr sz="900">
              <a:latin typeface="Lato"/>
              <a:ea typeface="Lato"/>
              <a:cs typeface="Lato"/>
              <a:sym typeface="Lato"/>
            </a:endParaRPr>
          </a:p>
        </p:txBody>
      </p:sp>
      <p:sp>
        <p:nvSpPr>
          <p:cNvPr id="2307" name="Google Shape;2307;p189"/>
          <p:cNvSpPr txBox="1"/>
          <p:nvPr/>
        </p:nvSpPr>
        <p:spPr>
          <a:xfrm>
            <a:off x="4814840" y="2620863"/>
            <a:ext cx="10113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100">
                <a:solidFill>
                  <a:srgbClr val="CCCCCC"/>
                </a:solidFill>
                <a:latin typeface="Lato"/>
                <a:ea typeface="Lato"/>
                <a:cs typeface="Lato"/>
                <a:sym typeface="Lato"/>
              </a:rPr>
              <a:t>Validation et intégration</a:t>
            </a:r>
            <a:endParaRPr sz="1100">
              <a:solidFill>
                <a:srgbClr val="CCCCCC"/>
              </a:solidFill>
              <a:latin typeface="Lato"/>
              <a:ea typeface="Lato"/>
              <a:cs typeface="Lato"/>
              <a:sym typeface="Lato"/>
            </a:endParaRPr>
          </a:p>
        </p:txBody>
      </p:sp>
      <p:sp>
        <p:nvSpPr>
          <p:cNvPr id="2308" name="Google Shape;2308;p189"/>
          <p:cNvSpPr txBox="1"/>
          <p:nvPr/>
        </p:nvSpPr>
        <p:spPr>
          <a:xfrm>
            <a:off x="6734779" y="1847473"/>
            <a:ext cx="12069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00">
                <a:solidFill>
                  <a:srgbClr val="CCCCCC"/>
                </a:solidFill>
                <a:latin typeface="Lato"/>
                <a:ea typeface="Lato"/>
                <a:cs typeface="Lato"/>
                <a:sym typeface="Lato"/>
              </a:rPr>
              <a:t>Signe</a:t>
            </a:r>
            <a:endParaRPr sz="1000">
              <a:solidFill>
                <a:srgbClr val="CCCCCC"/>
              </a:solidFill>
              <a:latin typeface="Lato"/>
              <a:ea typeface="Lato"/>
              <a:cs typeface="Lato"/>
              <a:sym typeface="Lato"/>
            </a:endParaRPr>
          </a:p>
          <a:p>
            <a:pPr marL="0" lvl="0" indent="0" algn="ctr" rtl="0">
              <a:spcBef>
                <a:spcPts val="0"/>
              </a:spcBef>
              <a:spcAft>
                <a:spcPts val="0"/>
              </a:spcAft>
              <a:buNone/>
            </a:pPr>
            <a:r>
              <a:rPr lang="fr" sz="1000">
                <a:solidFill>
                  <a:srgbClr val="CCCCCC"/>
                </a:solidFill>
                <a:latin typeface="Lato"/>
                <a:ea typeface="Lato"/>
                <a:cs typeface="Lato"/>
                <a:sym typeface="Lato"/>
              </a:rPr>
              <a:t>Électroniquement</a:t>
            </a:r>
            <a:endParaRPr sz="1000">
              <a:solidFill>
                <a:srgbClr val="CCCCCC"/>
              </a:solidFill>
              <a:latin typeface="Lato"/>
              <a:ea typeface="Lato"/>
              <a:cs typeface="Lato"/>
              <a:sym typeface="Lato"/>
            </a:endParaRPr>
          </a:p>
        </p:txBody>
      </p:sp>
      <p:cxnSp>
        <p:nvCxnSpPr>
          <p:cNvPr id="2309" name="Google Shape;2309;p189"/>
          <p:cNvCxnSpPr>
            <a:stCxn id="2296" idx="2"/>
            <a:endCxn id="2306" idx="0"/>
          </p:cNvCxnSpPr>
          <p:nvPr/>
        </p:nvCxnSpPr>
        <p:spPr>
          <a:xfrm rot="-5400000" flipH="1">
            <a:off x="4542880" y="2415410"/>
            <a:ext cx="1316100" cy="1273500"/>
          </a:xfrm>
          <a:prstGeom prst="bentConnector3">
            <a:avLst>
              <a:gd name="adj1" fmla="val 51339"/>
            </a:avLst>
          </a:prstGeom>
          <a:noFill/>
          <a:ln w="28575" cap="flat" cmpd="sng">
            <a:solidFill>
              <a:schemeClr val="dk2"/>
            </a:solidFill>
            <a:prstDash val="solid"/>
            <a:round/>
            <a:headEnd type="none" w="med" len="med"/>
            <a:tailEnd type="triangle" w="med" len="med"/>
          </a:ln>
        </p:spPr>
      </p:cxnSp>
      <p:sp>
        <p:nvSpPr>
          <p:cNvPr id="2310" name="Google Shape;2310;p189"/>
          <p:cNvSpPr/>
          <p:nvPr/>
        </p:nvSpPr>
        <p:spPr>
          <a:xfrm>
            <a:off x="5632504" y="1751825"/>
            <a:ext cx="1011300" cy="7140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t>Contrat électronique classique</a:t>
            </a:r>
            <a:endParaRPr sz="1000"/>
          </a:p>
        </p:txBody>
      </p:sp>
      <p:sp>
        <p:nvSpPr>
          <p:cNvPr id="2311" name="Google Shape;2311;p189"/>
          <p:cNvSpPr/>
          <p:nvPr/>
        </p:nvSpPr>
        <p:spPr>
          <a:xfrm>
            <a:off x="2504400" y="1751825"/>
            <a:ext cx="1011300" cy="7140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000"/>
              <a:t>Contrat électronique classique</a:t>
            </a:r>
            <a:endParaRPr sz="1000"/>
          </a:p>
        </p:txBody>
      </p:sp>
      <p:sp>
        <p:nvSpPr>
          <p:cNvPr id="2312" name="Google Shape;2312;p189"/>
          <p:cNvSpPr txBox="1"/>
          <p:nvPr/>
        </p:nvSpPr>
        <p:spPr>
          <a:xfrm>
            <a:off x="1188479" y="1862525"/>
            <a:ext cx="12069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00">
                <a:solidFill>
                  <a:srgbClr val="CCCCCC"/>
                </a:solidFill>
                <a:latin typeface="Lato"/>
                <a:ea typeface="Lato"/>
                <a:cs typeface="Lato"/>
                <a:sym typeface="Lato"/>
              </a:rPr>
              <a:t>Signe</a:t>
            </a:r>
            <a:endParaRPr sz="1000">
              <a:solidFill>
                <a:srgbClr val="CCCCCC"/>
              </a:solidFill>
              <a:latin typeface="Lato"/>
              <a:ea typeface="Lato"/>
              <a:cs typeface="Lato"/>
              <a:sym typeface="Lato"/>
            </a:endParaRPr>
          </a:p>
          <a:p>
            <a:pPr marL="0" lvl="0" indent="0" algn="ctr" rtl="0">
              <a:spcBef>
                <a:spcPts val="0"/>
              </a:spcBef>
              <a:spcAft>
                <a:spcPts val="0"/>
              </a:spcAft>
              <a:buNone/>
            </a:pPr>
            <a:r>
              <a:rPr lang="fr" sz="1000">
                <a:solidFill>
                  <a:srgbClr val="CCCCCC"/>
                </a:solidFill>
                <a:latin typeface="Lato"/>
                <a:ea typeface="Lato"/>
                <a:cs typeface="Lato"/>
                <a:sym typeface="Lato"/>
              </a:rPr>
              <a:t>Électroniquement</a:t>
            </a:r>
            <a:endParaRPr sz="1000">
              <a:solidFill>
                <a:srgbClr val="CCCCCC"/>
              </a:solidFill>
              <a:latin typeface="Lato"/>
              <a:ea typeface="Lato"/>
              <a:cs typeface="Lato"/>
              <a:sym typeface="Lato"/>
            </a:endParaRPr>
          </a:p>
        </p:txBody>
      </p:sp>
      <p:cxnSp>
        <p:nvCxnSpPr>
          <p:cNvPr id="2313" name="Google Shape;2313;p189"/>
          <p:cNvCxnSpPr>
            <a:stCxn id="2294" idx="3"/>
            <a:endCxn id="2311" idx="1"/>
          </p:cNvCxnSpPr>
          <p:nvPr/>
        </p:nvCxnSpPr>
        <p:spPr>
          <a:xfrm>
            <a:off x="1247948" y="2108817"/>
            <a:ext cx="1256400" cy="0"/>
          </a:xfrm>
          <a:prstGeom prst="straightConnector1">
            <a:avLst/>
          </a:prstGeom>
          <a:noFill/>
          <a:ln w="28575" cap="flat" cmpd="sng">
            <a:solidFill>
              <a:schemeClr val="dk2"/>
            </a:solidFill>
            <a:prstDash val="solid"/>
            <a:round/>
            <a:headEnd type="none" w="med" len="med"/>
            <a:tailEnd type="triangle" w="med" len="med"/>
          </a:ln>
        </p:spPr>
      </p:cxnSp>
      <p:cxnSp>
        <p:nvCxnSpPr>
          <p:cNvPr id="2314" name="Google Shape;2314;p189"/>
          <p:cNvCxnSpPr>
            <a:endCxn id="2310" idx="3"/>
          </p:cNvCxnSpPr>
          <p:nvPr/>
        </p:nvCxnSpPr>
        <p:spPr>
          <a:xfrm rot="10800000">
            <a:off x="6643804" y="2108825"/>
            <a:ext cx="1489200" cy="0"/>
          </a:xfrm>
          <a:prstGeom prst="straightConnector1">
            <a:avLst/>
          </a:prstGeom>
          <a:noFill/>
          <a:ln w="28575" cap="flat" cmpd="sng">
            <a:solidFill>
              <a:schemeClr val="dk2"/>
            </a:solidFill>
            <a:prstDash val="solid"/>
            <a:round/>
            <a:headEnd type="none" w="med" len="med"/>
            <a:tailEnd type="triangle" w="med" len="med"/>
          </a:ln>
        </p:spPr>
      </p:cxnSp>
      <p:cxnSp>
        <p:nvCxnSpPr>
          <p:cNvPr id="2315" name="Google Shape;2315;p189"/>
          <p:cNvCxnSpPr>
            <a:stCxn id="2311" idx="3"/>
            <a:endCxn id="2296" idx="1"/>
          </p:cNvCxnSpPr>
          <p:nvPr/>
        </p:nvCxnSpPr>
        <p:spPr>
          <a:xfrm rot="10800000" flipH="1">
            <a:off x="3515700" y="2106425"/>
            <a:ext cx="603900" cy="2400"/>
          </a:xfrm>
          <a:prstGeom prst="straightConnector1">
            <a:avLst/>
          </a:prstGeom>
          <a:noFill/>
          <a:ln w="28575" cap="flat" cmpd="sng">
            <a:solidFill>
              <a:schemeClr val="dk2"/>
            </a:solidFill>
            <a:prstDash val="solid"/>
            <a:round/>
            <a:headEnd type="none" w="med" len="med"/>
            <a:tailEnd type="triangle" w="med" len="med"/>
          </a:ln>
        </p:spPr>
      </p:cxnSp>
      <p:cxnSp>
        <p:nvCxnSpPr>
          <p:cNvPr id="2316" name="Google Shape;2316;p189"/>
          <p:cNvCxnSpPr>
            <a:stCxn id="2310" idx="1"/>
            <a:endCxn id="2296" idx="3"/>
          </p:cNvCxnSpPr>
          <p:nvPr/>
        </p:nvCxnSpPr>
        <p:spPr>
          <a:xfrm rot="10800000">
            <a:off x="5008504" y="2106425"/>
            <a:ext cx="624000" cy="2400"/>
          </a:xfrm>
          <a:prstGeom prst="straightConnector1">
            <a:avLst/>
          </a:prstGeom>
          <a:noFill/>
          <a:ln w="28575" cap="flat" cmpd="sng">
            <a:solidFill>
              <a:schemeClr val="dk2"/>
            </a:solidFill>
            <a:prstDash val="solid"/>
            <a:round/>
            <a:headEnd type="none" w="med" len="med"/>
            <a:tailEnd type="triangle" w="med" len="med"/>
          </a:ln>
        </p:spPr>
      </p:cxnSp>
      <p:sp>
        <p:nvSpPr>
          <p:cNvPr id="2317" name="Google Shape;2317;p189"/>
          <p:cNvSpPr txBox="1"/>
          <p:nvPr/>
        </p:nvSpPr>
        <p:spPr>
          <a:xfrm>
            <a:off x="3405750" y="2061359"/>
            <a:ext cx="8238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900">
                <a:solidFill>
                  <a:srgbClr val="CCCCCC"/>
                </a:solidFill>
                <a:latin typeface="Lato"/>
                <a:ea typeface="Lato"/>
                <a:cs typeface="Lato"/>
                <a:sym typeface="Lato"/>
              </a:rPr>
              <a:t>Valide</a:t>
            </a:r>
            <a:endParaRPr sz="900">
              <a:solidFill>
                <a:srgbClr val="CCCCCC"/>
              </a:solidFill>
              <a:latin typeface="Lato"/>
              <a:ea typeface="Lato"/>
              <a:cs typeface="Lato"/>
              <a:sym typeface="Lato"/>
            </a:endParaRPr>
          </a:p>
          <a:p>
            <a:pPr marL="0" lvl="0" indent="0" algn="ctr" rtl="0">
              <a:spcBef>
                <a:spcPts val="0"/>
              </a:spcBef>
              <a:spcAft>
                <a:spcPts val="0"/>
              </a:spcAft>
              <a:buNone/>
            </a:pPr>
            <a:r>
              <a:rPr lang="fr" sz="900">
                <a:solidFill>
                  <a:srgbClr val="CCCCCC"/>
                </a:solidFill>
                <a:latin typeface="Lato"/>
                <a:ea typeface="Lato"/>
                <a:cs typeface="Lato"/>
                <a:sym typeface="Lato"/>
              </a:rPr>
              <a:t>condition 1</a:t>
            </a:r>
            <a:endParaRPr sz="900">
              <a:solidFill>
                <a:srgbClr val="CCCCCC"/>
              </a:solidFill>
              <a:latin typeface="Lato"/>
              <a:ea typeface="Lato"/>
              <a:cs typeface="Lato"/>
              <a:sym typeface="Lato"/>
            </a:endParaRPr>
          </a:p>
        </p:txBody>
      </p:sp>
      <p:sp>
        <p:nvSpPr>
          <p:cNvPr id="2318" name="Google Shape;2318;p189"/>
          <p:cNvSpPr txBox="1"/>
          <p:nvPr/>
        </p:nvSpPr>
        <p:spPr>
          <a:xfrm>
            <a:off x="4908608" y="2061360"/>
            <a:ext cx="8238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900">
                <a:solidFill>
                  <a:srgbClr val="CCCCCC"/>
                </a:solidFill>
                <a:latin typeface="Lato"/>
                <a:ea typeface="Lato"/>
                <a:cs typeface="Lato"/>
                <a:sym typeface="Lato"/>
              </a:rPr>
              <a:t>Valide</a:t>
            </a:r>
            <a:endParaRPr sz="900">
              <a:solidFill>
                <a:srgbClr val="CCCCCC"/>
              </a:solidFill>
              <a:latin typeface="Lato"/>
              <a:ea typeface="Lato"/>
              <a:cs typeface="Lato"/>
              <a:sym typeface="Lato"/>
            </a:endParaRPr>
          </a:p>
          <a:p>
            <a:pPr marL="0" lvl="0" indent="0" algn="ctr" rtl="0">
              <a:spcBef>
                <a:spcPts val="0"/>
              </a:spcBef>
              <a:spcAft>
                <a:spcPts val="0"/>
              </a:spcAft>
              <a:buNone/>
            </a:pPr>
            <a:r>
              <a:rPr lang="fr" sz="900">
                <a:solidFill>
                  <a:srgbClr val="CCCCCC"/>
                </a:solidFill>
                <a:latin typeface="Lato"/>
                <a:ea typeface="Lato"/>
                <a:cs typeface="Lato"/>
                <a:sym typeface="Lato"/>
              </a:rPr>
              <a:t>condition 2</a:t>
            </a:r>
            <a:endParaRPr sz="900">
              <a:solidFill>
                <a:srgbClr val="CCCCCC"/>
              </a:solidFill>
              <a:latin typeface="Lato"/>
              <a:ea typeface="Lato"/>
              <a:cs typeface="Lato"/>
              <a:sym typeface="Lato"/>
            </a:endParaRPr>
          </a:p>
        </p:txBody>
      </p:sp>
      <p:sp>
        <p:nvSpPr>
          <p:cNvPr id="2319" name="Google Shape;2319;p189"/>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23"/>
        <p:cNvGrpSpPr/>
        <p:nvPr/>
      </p:nvGrpSpPr>
      <p:grpSpPr>
        <a:xfrm>
          <a:off x="0" y="0"/>
          <a:ext cx="0" cy="0"/>
          <a:chOff x="0" y="0"/>
          <a:chExt cx="0" cy="0"/>
        </a:xfrm>
      </p:grpSpPr>
      <p:sp>
        <p:nvSpPr>
          <p:cNvPr id="2324" name="Google Shape;2324;p19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Comment créer un smart contract ?</a:t>
            </a:r>
            <a:endParaRPr sz="1700">
              <a:solidFill>
                <a:srgbClr val="00101A"/>
              </a:solidFill>
              <a:highlight>
                <a:srgbClr val="FFFFFF"/>
              </a:highlight>
              <a:latin typeface="Times New Roman"/>
              <a:ea typeface="Times New Roman"/>
              <a:cs typeface="Times New Roman"/>
              <a:sym typeface="Times New Roman"/>
            </a:endParaRPr>
          </a:p>
        </p:txBody>
      </p:sp>
      <p:sp>
        <p:nvSpPr>
          <p:cNvPr id="2325" name="Google Shape;2325;p190"/>
          <p:cNvSpPr txBox="1">
            <a:spLocks noGrp="1"/>
          </p:cNvSpPr>
          <p:nvPr>
            <p:ph type="body" idx="1"/>
          </p:nvPr>
        </p:nvSpPr>
        <p:spPr>
          <a:xfrm>
            <a:off x="614450" y="1584025"/>
            <a:ext cx="2794800" cy="29112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fr" sz="1200"/>
              <a:t>Créer un smart contract est dans les grandes lignes strictement réservé aux développeurs, ces derniers reposent sur des dApps en layer 3.</a:t>
            </a:r>
            <a:endParaRPr sz="1200"/>
          </a:p>
          <a:p>
            <a:pPr marL="0" lvl="0" indent="0" algn="just" rtl="0">
              <a:spcBef>
                <a:spcPts val="1200"/>
              </a:spcBef>
              <a:spcAft>
                <a:spcPts val="0"/>
              </a:spcAft>
              <a:buNone/>
            </a:pPr>
            <a:r>
              <a:rPr lang="fr" sz="1200"/>
              <a:t>Le développeur doit donc se connecter à son portefeuille digital via une API. </a:t>
            </a:r>
            <a:endParaRPr sz="1200"/>
          </a:p>
          <a:p>
            <a:pPr marL="0" lvl="0" indent="0" algn="just" rtl="0">
              <a:spcBef>
                <a:spcPts val="1200"/>
              </a:spcBef>
              <a:spcAft>
                <a:spcPts val="1200"/>
              </a:spcAft>
              <a:buNone/>
            </a:pPr>
            <a:r>
              <a:rPr lang="fr" sz="1200"/>
              <a:t>Ce portefeuille digital, une fois connecté à la blockchain, va agir en tant que backend.</a:t>
            </a:r>
            <a:endParaRPr sz="1000"/>
          </a:p>
        </p:txBody>
      </p:sp>
      <p:pic>
        <p:nvPicPr>
          <p:cNvPr id="2326" name="Google Shape;2326;p190"/>
          <p:cNvPicPr preferRelativeResize="0"/>
          <p:nvPr/>
        </p:nvPicPr>
        <p:blipFill>
          <a:blip r:embed="rId3">
            <a:alphaModFix/>
          </a:blip>
          <a:stretch>
            <a:fillRect/>
          </a:stretch>
        </p:blipFill>
        <p:spPr>
          <a:xfrm>
            <a:off x="3518300" y="1079425"/>
            <a:ext cx="5351525" cy="3800150"/>
          </a:xfrm>
          <a:prstGeom prst="rect">
            <a:avLst/>
          </a:prstGeom>
          <a:noFill/>
          <a:ln>
            <a:noFill/>
          </a:ln>
        </p:spPr>
      </p:pic>
      <p:sp>
        <p:nvSpPr>
          <p:cNvPr id="2327" name="Google Shape;2327;p190"/>
          <p:cNvSpPr txBox="1"/>
          <p:nvPr/>
        </p:nvSpPr>
        <p:spPr>
          <a:xfrm>
            <a:off x="4210300" y="4829150"/>
            <a:ext cx="39675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100" i="1">
                <a:solidFill>
                  <a:schemeClr val="lt1"/>
                </a:solidFill>
                <a:latin typeface="Lato"/>
                <a:ea typeface="Lato"/>
                <a:cs typeface="Lato"/>
                <a:sym typeface="Lato"/>
              </a:rPr>
              <a:t>https://soliditydeveloper.com/solidity-overview-2020</a:t>
            </a:r>
            <a:endParaRPr sz="1100" i="1">
              <a:solidFill>
                <a:schemeClr val="lt1"/>
              </a:solidFill>
              <a:latin typeface="Lato"/>
              <a:ea typeface="Lato"/>
              <a:cs typeface="Lato"/>
              <a:sym typeface="Lato"/>
            </a:endParaRPr>
          </a:p>
        </p:txBody>
      </p:sp>
      <p:sp>
        <p:nvSpPr>
          <p:cNvPr id="2328" name="Google Shape;2328;p190"/>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32"/>
        <p:cNvGrpSpPr/>
        <p:nvPr/>
      </p:nvGrpSpPr>
      <p:grpSpPr>
        <a:xfrm>
          <a:off x="0" y="0"/>
          <a:ext cx="0" cy="0"/>
          <a:chOff x="0" y="0"/>
          <a:chExt cx="0" cy="0"/>
        </a:xfrm>
      </p:grpSpPr>
      <p:sp>
        <p:nvSpPr>
          <p:cNvPr id="2333" name="Google Shape;2333;p19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Comment créer un smart contract ?</a:t>
            </a:r>
            <a:endParaRPr/>
          </a:p>
        </p:txBody>
      </p:sp>
      <p:sp>
        <p:nvSpPr>
          <p:cNvPr id="2334" name="Google Shape;2334;p191"/>
          <p:cNvSpPr txBox="1">
            <a:spLocks noGrp="1"/>
          </p:cNvSpPr>
          <p:nvPr>
            <p:ph type="body" idx="1"/>
          </p:nvPr>
        </p:nvSpPr>
        <p:spPr>
          <a:xfrm>
            <a:off x="1297500" y="1935788"/>
            <a:ext cx="3433800" cy="21747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fr" sz="1500"/>
              <a:t>L’écriture d’un smart contract se fait via un langage nommé Solidity. C’est le langage le plus utilisé pour la création de dApps. </a:t>
            </a:r>
            <a:endParaRPr sz="1500"/>
          </a:p>
          <a:p>
            <a:pPr marL="0" lvl="0" indent="0" algn="l" rtl="0">
              <a:spcBef>
                <a:spcPts val="1200"/>
              </a:spcBef>
              <a:spcAft>
                <a:spcPts val="1200"/>
              </a:spcAft>
              <a:buNone/>
            </a:pPr>
            <a:r>
              <a:rPr lang="fr" sz="1500"/>
              <a:t>Si vous souhaitez développer un smart contract, ce dernier prendra toujours la forme d’une classe avec des variables.</a:t>
            </a:r>
            <a:endParaRPr sz="2200" b="1">
              <a:solidFill>
                <a:srgbClr val="00101A"/>
              </a:solidFill>
              <a:highlight>
                <a:schemeClr val="lt1"/>
              </a:highlight>
              <a:latin typeface="Verdana"/>
              <a:ea typeface="Verdana"/>
              <a:cs typeface="Verdana"/>
              <a:sym typeface="Verdana"/>
            </a:endParaRPr>
          </a:p>
        </p:txBody>
      </p:sp>
      <p:pic>
        <p:nvPicPr>
          <p:cNvPr id="2335" name="Google Shape;2335;p191"/>
          <p:cNvPicPr preferRelativeResize="0"/>
          <p:nvPr/>
        </p:nvPicPr>
        <p:blipFill>
          <a:blip r:embed="rId3">
            <a:alphaModFix/>
          </a:blip>
          <a:stretch>
            <a:fillRect/>
          </a:stretch>
        </p:blipFill>
        <p:spPr>
          <a:xfrm>
            <a:off x="5288375" y="2304000"/>
            <a:ext cx="3171825" cy="1438275"/>
          </a:xfrm>
          <a:prstGeom prst="rect">
            <a:avLst/>
          </a:prstGeom>
          <a:noFill/>
          <a:ln>
            <a:noFill/>
          </a:ln>
        </p:spPr>
      </p:pic>
      <p:sp>
        <p:nvSpPr>
          <p:cNvPr id="2336" name="Google Shape;2336;p191"/>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sp>
        <p:nvSpPr>
          <p:cNvPr id="2341" name="Google Shape;2341;p19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A quoi ressemble Solidity ?</a:t>
            </a:r>
            <a:endParaRPr/>
          </a:p>
        </p:txBody>
      </p:sp>
      <p:pic>
        <p:nvPicPr>
          <p:cNvPr id="2342" name="Google Shape;2342;p192"/>
          <p:cNvPicPr preferRelativeResize="0"/>
          <p:nvPr/>
        </p:nvPicPr>
        <p:blipFill>
          <a:blip r:embed="rId3">
            <a:alphaModFix/>
          </a:blip>
          <a:stretch>
            <a:fillRect/>
          </a:stretch>
        </p:blipFill>
        <p:spPr>
          <a:xfrm>
            <a:off x="1784488" y="1307850"/>
            <a:ext cx="5575026" cy="3530850"/>
          </a:xfrm>
          <a:prstGeom prst="rect">
            <a:avLst/>
          </a:prstGeom>
          <a:noFill/>
          <a:ln>
            <a:noFill/>
          </a:ln>
        </p:spPr>
      </p:pic>
      <p:sp>
        <p:nvSpPr>
          <p:cNvPr id="2343" name="Google Shape;2343;p192"/>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2"/>
        <p:cNvGrpSpPr/>
        <p:nvPr/>
      </p:nvGrpSpPr>
      <p:grpSpPr>
        <a:xfrm>
          <a:off x="0" y="0"/>
          <a:ext cx="0" cy="0"/>
          <a:chOff x="0" y="0"/>
          <a:chExt cx="0" cy="0"/>
        </a:xfrm>
      </p:grpSpPr>
      <p:sp>
        <p:nvSpPr>
          <p:cNvPr id="2103" name="Google Shape;2103;p17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Les smart contracts - Définition</a:t>
            </a:r>
            <a:endParaRPr/>
          </a:p>
        </p:txBody>
      </p:sp>
      <p:sp>
        <p:nvSpPr>
          <p:cNvPr id="2104" name="Google Shape;2104;p171"/>
          <p:cNvSpPr txBox="1">
            <a:spLocks noGrp="1"/>
          </p:cNvSpPr>
          <p:nvPr>
            <p:ph type="body" idx="1"/>
          </p:nvPr>
        </p:nvSpPr>
        <p:spPr>
          <a:xfrm>
            <a:off x="875650" y="1567550"/>
            <a:ext cx="3200700" cy="29112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endParaRPr sz="1200">
              <a:solidFill>
                <a:srgbClr val="2D3540"/>
              </a:solidFill>
              <a:highlight>
                <a:srgbClr val="FFFFFF"/>
              </a:highlight>
              <a:latin typeface="Montserrat"/>
              <a:ea typeface="Montserrat"/>
              <a:cs typeface="Montserrat"/>
              <a:sym typeface="Montserrat"/>
            </a:endParaRPr>
          </a:p>
          <a:p>
            <a:pPr marL="0" lvl="0" indent="0" algn="just" rtl="0">
              <a:spcBef>
                <a:spcPts val="1200"/>
              </a:spcBef>
              <a:spcAft>
                <a:spcPts val="0"/>
              </a:spcAft>
              <a:buNone/>
            </a:pPr>
            <a:r>
              <a:rPr lang="fr" sz="1200"/>
              <a:t>Les smart contracts, ou “contrats intelligents”, sont des programmes informatiques irrévocables.</a:t>
            </a:r>
            <a:endParaRPr sz="1200"/>
          </a:p>
          <a:p>
            <a:pPr marL="0" lvl="0" indent="0" algn="just" rtl="0">
              <a:spcBef>
                <a:spcPts val="1200"/>
              </a:spcBef>
              <a:spcAft>
                <a:spcPts val="1200"/>
              </a:spcAft>
              <a:buNone/>
            </a:pPr>
            <a:r>
              <a:rPr lang="fr" sz="1200"/>
              <a:t>Le plus souvent déployés sur une blockchain, qui exécutent un ensemble d’instructions prédéfinies.</a:t>
            </a:r>
            <a:endParaRPr/>
          </a:p>
        </p:txBody>
      </p:sp>
      <p:pic>
        <p:nvPicPr>
          <p:cNvPr id="2105" name="Google Shape;2105;p171"/>
          <p:cNvPicPr preferRelativeResize="0"/>
          <p:nvPr/>
        </p:nvPicPr>
        <p:blipFill>
          <a:blip r:embed="rId3">
            <a:alphaModFix/>
          </a:blip>
          <a:stretch>
            <a:fillRect/>
          </a:stretch>
        </p:blipFill>
        <p:spPr>
          <a:xfrm>
            <a:off x="4171525" y="1567550"/>
            <a:ext cx="4762800" cy="2381400"/>
          </a:xfrm>
          <a:prstGeom prst="rect">
            <a:avLst/>
          </a:prstGeom>
          <a:noFill/>
          <a:ln>
            <a:noFill/>
          </a:ln>
        </p:spPr>
      </p:pic>
      <p:sp>
        <p:nvSpPr>
          <p:cNvPr id="2106" name="Google Shape;2106;p171"/>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0"/>
        <p:cNvGrpSpPr/>
        <p:nvPr/>
      </p:nvGrpSpPr>
      <p:grpSpPr>
        <a:xfrm>
          <a:off x="0" y="0"/>
          <a:ext cx="0" cy="0"/>
          <a:chOff x="0" y="0"/>
          <a:chExt cx="0" cy="0"/>
        </a:xfrm>
      </p:grpSpPr>
      <p:sp>
        <p:nvSpPr>
          <p:cNvPr id="2111" name="Google Shape;2111;p17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Définition Juridique</a:t>
            </a:r>
            <a:endParaRPr/>
          </a:p>
        </p:txBody>
      </p:sp>
      <p:sp>
        <p:nvSpPr>
          <p:cNvPr id="2112" name="Google Shape;2112;p172"/>
          <p:cNvSpPr txBox="1">
            <a:spLocks noGrp="1"/>
          </p:cNvSpPr>
          <p:nvPr>
            <p:ph type="body" idx="1"/>
          </p:nvPr>
        </p:nvSpPr>
        <p:spPr>
          <a:xfrm>
            <a:off x="1297500" y="2165425"/>
            <a:ext cx="7038900" cy="1085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1800"/>
              </a:spcAft>
              <a:buNone/>
            </a:pPr>
            <a:r>
              <a:rPr lang="fr" sz="1600"/>
              <a:t>Pour comprendre ce qu’est un contrat intelligent, il faut rappeler la définition juridique d’un contrat.</a:t>
            </a:r>
            <a:endParaRPr sz="1800"/>
          </a:p>
        </p:txBody>
      </p:sp>
      <p:sp>
        <p:nvSpPr>
          <p:cNvPr id="2113" name="Google Shape;2113;p172"/>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17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Définition Juridique</a:t>
            </a:r>
            <a:endParaRPr/>
          </a:p>
        </p:txBody>
      </p:sp>
      <p:pic>
        <p:nvPicPr>
          <p:cNvPr id="2119" name="Google Shape;2119;p173"/>
          <p:cNvPicPr preferRelativeResize="0"/>
          <p:nvPr/>
        </p:nvPicPr>
        <p:blipFill>
          <a:blip r:embed="rId3">
            <a:alphaModFix/>
          </a:blip>
          <a:stretch>
            <a:fillRect/>
          </a:stretch>
        </p:blipFill>
        <p:spPr>
          <a:xfrm>
            <a:off x="623350" y="1648300"/>
            <a:ext cx="4082876" cy="2800425"/>
          </a:xfrm>
          <a:prstGeom prst="rect">
            <a:avLst/>
          </a:prstGeom>
          <a:noFill/>
          <a:ln>
            <a:noFill/>
          </a:ln>
        </p:spPr>
      </p:pic>
      <p:sp>
        <p:nvSpPr>
          <p:cNvPr id="2120" name="Google Shape;2120;p173"/>
          <p:cNvSpPr txBox="1"/>
          <p:nvPr/>
        </p:nvSpPr>
        <p:spPr>
          <a:xfrm>
            <a:off x="5239225" y="1833000"/>
            <a:ext cx="3296700" cy="14775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fr">
                <a:solidFill>
                  <a:schemeClr val="lt1"/>
                </a:solidFill>
                <a:latin typeface="Lato"/>
                <a:ea typeface="Lato"/>
                <a:cs typeface="Lato"/>
                <a:sym typeface="Lato"/>
              </a:rPr>
              <a:t>Code Civil - Article 1101</a:t>
            </a:r>
            <a:endParaRPr>
              <a:solidFill>
                <a:schemeClr val="lt1"/>
              </a:solidFill>
              <a:latin typeface="Lato"/>
              <a:ea typeface="Lato"/>
              <a:cs typeface="Lato"/>
              <a:sym typeface="Lato"/>
            </a:endParaRPr>
          </a:p>
          <a:p>
            <a:pPr marL="0" lvl="0" indent="0" algn="just" rtl="0">
              <a:spcBef>
                <a:spcPts val="0"/>
              </a:spcBef>
              <a:spcAft>
                <a:spcPts val="0"/>
              </a:spcAft>
              <a:buNone/>
            </a:pPr>
            <a:endParaRPr>
              <a:solidFill>
                <a:schemeClr val="lt1"/>
              </a:solidFill>
              <a:latin typeface="Lato"/>
              <a:ea typeface="Lato"/>
              <a:cs typeface="Lato"/>
              <a:sym typeface="Lato"/>
            </a:endParaRPr>
          </a:p>
          <a:p>
            <a:pPr marL="0" lvl="0" indent="0" algn="just" rtl="0">
              <a:spcBef>
                <a:spcPts val="0"/>
              </a:spcBef>
              <a:spcAft>
                <a:spcPts val="0"/>
              </a:spcAft>
              <a:buNone/>
            </a:pPr>
            <a:r>
              <a:rPr lang="fr">
                <a:solidFill>
                  <a:schemeClr val="lt1"/>
                </a:solidFill>
                <a:latin typeface="Lato"/>
                <a:ea typeface="Lato"/>
                <a:cs typeface="Lato"/>
                <a:sym typeface="Lato"/>
              </a:rPr>
              <a:t>“Le contrat est un accord de volontés entre deux ou plusieurs personnes destiné à créer, modifier, transmettre ou éteindre des obligations”</a:t>
            </a:r>
            <a:endParaRPr>
              <a:solidFill>
                <a:schemeClr val="lt1"/>
              </a:solidFill>
              <a:latin typeface="Lato"/>
              <a:ea typeface="Lato"/>
              <a:cs typeface="Lato"/>
              <a:sym typeface="Lato"/>
            </a:endParaRPr>
          </a:p>
        </p:txBody>
      </p:sp>
      <p:sp>
        <p:nvSpPr>
          <p:cNvPr id="2121" name="Google Shape;2121;p173"/>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25"/>
        <p:cNvGrpSpPr/>
        <p:nvPr/>
      </p:nvGrpSpPr>
      <p:grpSpPr>
        <a:xfrm>
          <a:off x="0" y="0"/>
          <a:ext cx="0" cy="0"/>
          <a:chOff x="0" y="0"/>
          <a:chExt cx="0" cy="0"/>
        </a:xfrm>
      </p:grpSpPr>
      <p:sp>
        <p:nvSpPr>
          <p:cNvPr id="2126" name="Google Shape;2126;p17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Définition Juridique</a:t>
            </a:r>
            <a:endParaRPr/>
          </a:p>
        </p:txBody>
      </p:sp>
      <p:sp>
        <p:nvSpPr>
          <p:cNvPr id="2127" name="Google Shape;2127;p17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fr" sz="1100"/>
              <a:t>De par sa définition dans le code civil, le contrat est un document par lequel une ou plusieurs personnes, physiques ou morales, s’engage à faire ou ne pas faire quelque chose vis à vis d’une personne. Un contrat est formé dès qu’une offre rencontre une acceptation.</a:t>
            </a:r>
            <a:endParaRPr sz="1100"/>
          </a:p>
          <a:p>
            <a:pPr marL="0" lvl="0" indent="0" algn="just" rtl="0">
              <a:lnSpc>
                <a:spcPct val="150000"/>
              </a:lnSpc>
              <a:spcBef>
                <a:spcPts val="1800"/>
              </a:spcBef>
              <a:spcAft>
                <a:spcPts val="0"/>
              </a:spcAft>
              <a:buNone/>
            </a:pPr>
            <a:r>
              <a:rPr lang="fr" sz="1100"/>
              <a:t>Il peut se faire de façon formelle ou non, par la rencontre des contractants ou leur mise en relation. </a:t>
            </a:r>
            <a:endParaRPr sz="1100"/>
          </a:p>
          <a:p>
            <a:pPr marL="0" lvl="0" indent="0" algn="just" rtl="0">
              <a:lnSpc>
                <a:spcPct val="150000"/>
              </a:lnSpc>
              <a:spcBef>
                <a:spcPts val="1800"/>
              </a:spcBef>
              <a:spcAft>
                <a:spcPts val="0"/>
              </a:spcAft>
              <a:buNone/>
            </a:pPr>
            <a:r>
              <a:rPr lang="fr" sz="1100"/>
              <a:t>Afin d’ancrer les termes dudit document, les termes sont officialisés de manière écrite afin d’en garantir les obligations pour les cocontractants sur le plan juridique.</a:t>
            </a:r>
            <a:endParaRPr sz="1100">
              <a:solidFill>
                <a:srgbClr val="00101A"/>
              </a:solidFill>
              <a:highlight>
                <a:schemeClr val="lt1"/>
              </a:highlight>
            </a:endParaRPr>
          </a:p>
          <a:p>
            <a:pPr marL="0" lvl="0" indent="0" algn="just" rtl="0">
              <a:lnSpc>
                <a:spcPct val="150000"/>
              </a:lnSpc>
              <a:spcBef>
                <a:spcPts val="1800"/>
              </a:spcBef>
              <a:spcAft>
                <a:spcPts val="0"/>
              </a:spcAft>
              <a:buNone/>
            </a:pPr>
            <a:endParaRPr sz="1100">
              <a:solidFill>
                <a:srgbClr val="00101A"/>
              </a:solidFill>
              <a:highlight>
                <a:schemeClr val="lt1"/>
              </a:highlight>
            </a:endParaRPr>
          </a:p>
          <a:p>
            <a:pPr marL="0" lvl="0" indent="0" algn="just" rtl="0">
              <a:spcBef>
                <a:spcPts val="1800"/>
              </a:spcBef>
              <a:spcAft>
                <a:spcPts val="1200"/>
              </a:spcAft>
              <a:buNone/>
            </a:pPr>
            <a:endParaRPr/>
          </a:p>
        </p:txBody>
      </p:sp>
      <p:sp>
        <p:nvSpPr>
          <p:cNvPr id="2128" name="Google Shape;2128;p174"/>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2"/>
        <p:cNvGrpSpPr/>
        <p:nvPr/>
      </p:nvGrpSpPr>
      <p:grpSpPr>
        <a:xfrm>
          <a:off x="0" y="0"/>
          <a:ext cx="0" cy="0"/>
          <a:chOff x="0" y="0"/>
          <a:chExt cx="0" cy="0"/>
        </a:xfrm>
      </p:grpSpPr>
      <p:sp>
        <p:nvSpPr>
          <p:cNvPr id="2133" name="Google Shape;2133;p17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Définition Juridique</a:t>
            </a:r>
            <a:endParaRPr/>
          </a:p>
        </p:txBody>
      </p:sp>
      <p:sp>
        <p:nvSpPr>
          <p:cNvPr id="2134" name="Google Shape;2134;p17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sz="1500"/>
              <a:t>D’un point de vue juridique, cette technologie permettrait d’éviter les contentieux ou les interprétations liés à des contrats.</a:t>
            </a:r>
            <a:endParaRPr sz="1500"/>
          </a:p>
          <a:p>
            <a:pPr marL="0" lvl="0" indent="0" algn="l" rtl="0">
              <a:spcBef>
                <a:spcPts val="1200"/>
              </a:spcBef>
              <a:spcAft>
                <a:spcPts val="1200"/>
              </a:spcAft>
              <a:buNone/>
            </a:pPr>
            <a:r>
              <a:rPr lang="fr" sz="1500"/>
              <a:t>Si les termes et clauses du contrat se réalisent, l’action se fera donc de manière algorithmique. </a:t>
            </a:r>
            <a:endParaRPr sz="1500"/>
          </a:p>
        </p:txBody>
      </p:sp>
      <p:sp>
        <p:nvSpPr>
          <p:cNvPr id="2135" name="Google Shape;2135;p175"/>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9"/>
        <p:cNvGrpSpPr/>
        <p:nvPr/>
      </p:nvGrpSpPr>
      <p:grpSpPr>
        <a:xfrm>
          <a:off x="0" y="0"/>
          <a:ext cx="0" cy="0"/>
          <a:chOff x="0" y="0"/>
          <a:chExt cx="0" cy="0"/>
        </a:xfrm>
      </p:grpSpPr>
      <p:sp>
        <p:nvSpPr>
          <p:cNvPr id="2140" name="Google Shape;2140;p17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Définition Juridique</a:t>
            </a:r>
            <a:endParaRPr/>
          </a:p>
        </p:txBody>
      </p:sp>
      <p:sp>
        <p:nvSpPr>
          <p:cNvPr id="2141" name="Google Shape;2141;p176"/>
          <p:cNvSpPr txBox="1">
            <a:spLocks noGrp="1"/>
          </p:cNvSpPr>
          <p:nvPr>
            <p:ph type="body" idx="1"/>
          </p:nvPr>
        </p:nvSpPr>
        <p:spPr>
          <a:xfrm>
            <a:off x="1297500" y="2251200"/>
            <a:ext cx="7038900" cy="15939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1800"/>
              </a:spcAft>
              <a:buNone/>
            </a:pPr>
            <a:r>
              <a:rPr lang="fr"/>
              <a:t>Le smart contract reprend l’ensemble de ces notions du contrat mais résulte d’un programme informatique inscrit dans une blockchain de manière inviolable au même titre que les crypto-actifs ou des NFT.</a:t>
            </a:r>
            <a:endParaRPr sz="1500"/>
          </a:p>
        </p:txBody>
      </p:sp>
      <p:sp>
        <p:nvSpPr>
          <p:cNvPr id="2142" name="Google Shape;2142;p176"/>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46"/>
        <p:cNvGrpSpPr/>
        <p:nvPr/>
      </p:nvGrpSpPr>
      <p:grpSpPr>
        <a:xfrm>
          <a:off x="0" y="0"/>
          <a:ext cx="0" cy="0"/>
          <a:chOff x="0" y="0"/>
          <a:chExt cx="0" cy="0"/>
        </a:xfrm>
      </p:grpSpPr>
      <p:sp>
        <p:nvSpPr>
          <p:cNvPr id="2147" name="Google Shape;2147;p17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Situation juridique des smart contracts</a:t>
            </a:r>
            <a:endParaRPr/>
          </a:p>
        </p:txBody>
      </p:sp>
      <p:sp>
        <p:nvSpPr>
          <p:cNvPr id="2148" name="Google Shape;2148;p177"/>
          <p:cNvSpPr txBox="1">
            <a:spLocks noGrp="1"/>
          </p:cNvSpPr>
          <p:nvPr>
            <p:ph type="body" idx="1"/>
          </p:nvPr>
        </p:nvSpPr>
        <p:spPr>
          <a:xfrm>
            <a:off x="1297500" y="2226000"/>
            <a:ext cx="7038900" cy="6915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200"/>
              </a:spcAft>
              <a:buNone/>
            </a:pPr>
            <a:r>
              <a:rPr lang="fr" sz="1500"/>
              <a:t>Aujourd’hui, juridiquement, les smarts contracts ne sont reconnus ni dans la loi française ni par la juridiction européenne.</a:t>
            </a:r>
            <a:endParaRPr/>
          </a:p>
        </p:txBody>
      </p:sp>
      <p:sp>
        <p:nvSpPr>
          <p:cNvPr id="2149" name="Google Shape;2149;p177"/>
          <p:cNvSpPr txBox="1"/>
          <p:nvPr/>
        </p:nvSpPr>
        <p:spPr>
          <a:xfrm>
            <a:off x="6848100" y="4650900"/>
            <a:ext cx="2295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000">
                <a:solidFill>
                  <a:schemeClr val="lt1"/>
                </a:solidFill>
                <a:latin typeface="Lato"/>
                <a:ea typeface="Lato"/>
                <a:cs typeface="Lato"/>
                <a:sym typeface="Lato"/>
              </a:rPr>
              <a:t>Master 2 - MsC2 DEIA - ECE Paris</a:t>
            </a:r>
            <a:endParaRPr sz="1000">
              <a:solidFill>
                <a:schemeClr val="lt1"/>
              </a:solidFill>
              <a:latin typeface="Lato"/>
              <a:ea typeface="Lato"/>
              <a:cs typeface="Lato"/>
              <a:sym typeface="Lato"/>
            </a:endParaRPr>
          </a:p>
          <a:p>
            <a:pPr marL="0" lvl="0" indent="0" algn="l" rtl="0">
              <a:spcBef>
                <a:spcPts val="0"/>
              </a:spcBef>
              <a:spcAft>
                <a:spcPts val="0"/>
              </a:spcAft>
              <a:buNone/>
            </a:pPr>
            <a:r>
              <a:rPr lang="fr" sz="1000">
                <a:solidFill>
                  <a:schemeClr val="lt1"/>
                </a:solidFill>
                <a:latin typeface="Lato"/>
                <a:ea typeface="Lato"/>
                <a:cs typeface="Lato"/>
                <a:sym typeface="Lato"/>
              </a:rPr>
              <a:t>Un cours de Yann FORNIER</a:t>
            </a:r>
            <a:endParaRPr sz="10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1833</Words>
  <Application>Microsoft Office PowerPoint</Application>
  <PresentationFormat>Affichage à l'écran (16:9)</PresentationFormat>
  <Paragraphs>247</Paragraphs>
  <Slides>24</Slides>
  <Notes>24</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24</vt:i4>
      </vt:variant>
    </vt:vector>
  </HeadingPairs>
  <TitlesOfParts>
    <vt:vector size="30" baseType="lpstr">
      <vt:lpstr>Montserrat</vt:lpstr>
      <vt:lpstr>Lato</vt:lpstr>
      <vt:lpstr>Arial</vt:lpstr>
      <vt:lpstr>Verdana</vt:lpstr>
      <vt:lpstr>Times New Roman</vt:lpstr>
      <vt:lpstr>Focus</vt:lpstr>
      <vt:lpstr>Sommaire</vt:lpstr>
      <vt:lpstr>Cours 4 : Les smart contracts </vt:lpstr>
      <vt:lpstr>Les smart contracts - Définition</vt:lpstr>
      <vt:lpstr>Définition Juridique</vt:lpstr>
      <vt:lpstr>Définition Juridique</vt:lpstr>
      <vt:lpstr>Définition Juridique</vt:lpstr>
      <vt:lpstr>Définition Juridique</vt:lpstr>
      <vt:lpstr>Définition Juridique</vt:lpstr>
      <vt:lpstr>Situation juridique des smart contracts</vt:lpstr>
      <vt:lpstr>Définition technique</vt:lpstr>
      <vt:lpstr>Définition technique</vt:lpstr>
      <vt:lpstr>Les plateformes de Smart Contracts (les plus connues)</vt:lpstr>
      <vt:lpstr>Définition technique</vt:lpstr>
      <vt:lpstr>La désintermédiation</vt:lpstr>
      <vt:lpstr>La désintermédiation</vt:lpstr>
      <vt:lpstr>L’avenir des smart contracts dans les relations contractuelles</vt:lpstr>
      <vt:lpstr>Fizzy via AXA</vt:lpstr>
      <vt:lpstr>Fizzy via AXA</vt:lpstr>
      <vt:lpstr>L’avenir des smart contracts dans les relations contractuelles</vt:lpstr>
      <vt:lpstr>Signature électronique et Smart Contracts</vt:lpstr>
      <vt:lpstr>Signature électronique et Smart Contracts</vt:lpstr>
      <vt:lpstr>Comment créer un smart contract ?</vt:lpstr>
      <vt:lpstr>Comment créer un smart contract ?</vt:lpstr>
      <vt:lpstr>A quoi ressemble Solidity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Comprendre la Blockchain et ses enjeux dans la stratégie d’une organisation</dc:title>
  <cp:lastModifiedBy>Yann FORNIER</cp:lastModifiedBy>
  <cp:revision>4</cp:revision>
  <dcterms:modified xsi:type="dcterms:W3CDTF">2023-09-25T16:01:18Z</dcterms:modified>
</cp:coreProperties>
</file>